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7" r:id="rId3"/>
    <p:sldId id="258" r:id="rId4"/>
    <p:sldId id="264" r:id="rId5"/>
    <p:sldId id="260" r:id="rId6"/>
    <p:sldId id="268" r:id="rId7"/>
    <p:sldId id="261" r:id="rId8"/>
    <p:sldId id="262" r:id="rId9"/>
    <p:sldId id="269" r:id="rId10"/>
    <p:sldId id="259" r:id="rId11"/>
    <p:sldId id="265" r:id="rId12"/>
    <p:sldId id="263"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46" autoAdjust="0"/>
    <p:restoredTop sz="67461" autoAdjust="0"/>
  </p:normalViewPr>
  <p:slideViewPr>
    <p:cSldViewPr snapToGrid="0">
      <p:cViewPr varScale="1">
        <p:scale>
          <a:sx n="75" d="100"/>
          <a:sy n="75" d="100"/>
        </p:scale>
        <p:origin x="16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thbon\Box\0-My%20Folders\BCWMHSU%20Study\BCWMHSU%20Study%20Documents\BCWMHSU%20Study%20Research%20Team%20Folder\5-Analysis%20Files\Tessa's%20files\WSH%20tabl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thbon\Box\0-My%20Folders\BCWMHSU%20Study\BCWMHSU%20Study%20Documents\BCWMHSU%20Study%20Research%20Team%20Folder\5-Analysis%20Files\Tessa's%20files\WSH%20table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thbon\Box\0-My%20Folders\BCWMHSU%20Study\BCWMHSU%20Study%20Documents\BCWMHSU%20Study%20Research%20Team%20Folder\5-Analysis%20Files\Tessa's%20files\WSH%20table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thbon\Box\0-My%20Folders\Manuscript%20Writing\GLHW%20Survey%20-%20Precarity%20and%20Exposures%20Paper\FOR%20PAPER\Table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thbon\Box\0-My%20Folders\Manuscript%20Writing\GLHW%20Survey%20-%20Precarity%20and%20Exposures%20Paper\FOR%20PAPER\Tables.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Mental Health</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'WSH Analyses'!$L$11</c:f>
              <c:strCache>
                <c:ptCount val="1"/>
                <c:pt idx="0">
                  <c:v>MHI-5 &lt;=70 (poor mental health)</c:v>
                </c:pt>
              </c:strCache>
            </c:strRef>
          </c:tx>
          <c:spPr>
            <a:solidFill>
              <a:srgbClr val="A50021">
                <a:alpha val="27843"/>
              </a:srgbClr>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'WSH Analyses'!$K$12:$K$13</c:f>
              <c:strCache>
                <c:ptCount val="2"/>
                <c:pt idx="0">
                  <c:v>Not precariously employed</c:v>
                </c:pt>
                <c:pt idx="1">
                  <c:v>Precariously employed</c:v>
                </c:pt>
              </c:strCache>
            </c:strRef>
          </c:cat>
          <c:val>
            <c:numRef>
              <c:f>'WSH Analyses'!$L$12:$L$13</c:f>
              <c:numCache>
                <c:formatCode>0.00%</c:formatCode>
                <c:ptCount val="2"/>
                <c:pt idx="0">
                  <c:v>0.31900000000000001</c:v>
                </c:pt>
                <c:pt idx="1">
                  <c:v>0.51400000000000001</c:v>
                </c:pt>
              </c:numCache>
            </c:numRef>
          </c:val>
          <c:extLst>
            <c:ext xmlns:c16="http://schemas.microsoft.com/office/drawing/2014/chart" uri="{C3380CC4-5D6E-409C-BE32-E72D297353CC}">
              <c16:uniqueId val="{00000000-B858-46AC-AC48-014B1AA5A10B}"/>
            </c:ext>
          </c:extLst>
        </c:ser>
        <c:ser>
          <c:idx val="1"/>
          <c:order val="1"/>
          <c:tx>
            <c:strRef>
              <c:f>'WSH Analyses'!$M$11</c:f>
              <c:strCache>
                <c:ptCount val="1"/>
                <c:pt idx="0">
                  <c:v>MHI-5 &gt;70 (good mental health)</c:v>
                </c:pt>
              </c:strCache>
            </c:strRef>
          </c:tx>
          <c:spPr>
            <a:solidFill>
              <a:srgbClr val="339933">
                <a:alpha val="43922"/>
              </a:srgbClr>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'WSH Analyses'!$K$12:$K$13</c:f>
              <c:strCache>
                <c:ptCount val="2"/>
                <c:pt idx="0">
                  <c:v>Not precariously employed</c:v>
                </c:pt>
                <c:pt idx="1">
                  <c:v>Precariously employed</c:v>
                </c:pt>
              </c:strCache>
            </c:strRef>
          </c:cat>
          <c:val>
            <c:numRef>
              <c:f>'WSH Analyses'!$M$12:$M$13</c:f>
              <c:numCache>
                <c:formatCode>0.00%</c:formatCode>
                <c:ptCount val="2"/>
                <c:pt idx="0">
                  <c:v>0.68100000000000005</c:v>
                </c:pt>
                <c:pt idx="1">
                  <c:v>0.48599999999999999</c:v>
                </c:pt>
              </c:numCache>
            </c:numRef>
          </c:val>
          <c:extLst>
            <c:ext xmlns:c16="http://schemas.microsoft.com/office/drawing/2014/chart" uri="{C3380CC4-5D6E-409C-BE32-E72D297353CC}">
              <c16:uniqueId val="{00000001-B858-46AC-AC48-014B1AA5A10B}"/>
            </c:ext>
          </c:extLst>
        </c:ser>
        <c:dLbls>
          <c:dLblPos val="ctr"/>
          <c:showLegendKey val="0"/>
          <c:showVal val="1"/>
          <c:showCatName val="0"/>
          <c:showSerName val="0"/>
          <c:showPercent val="0"/>
          <c:showBubbleSize val="0"/>
        </c:dLbls>
        <c:gapWidth val="150"/>
        <c:overlap val="100"/>
        <c:axId val="1709063839"/>
        <c:axId val="1709066335"/>
      </c:barChart>
      <c:catAx>
        <c:axId val="17090638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709066335"/>
        <c:crosses val="autoZero"/>
        <c:auto val="1"/>
        <c:lblAlgn val="ctr"/>
        <c:lblOffset val="100"/>
        <c:noMultiLvlLbl val="0"/>
      </c:catAx>
      <c:valAx>
        <c:axId val="1709066335"/>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70906383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a:t>Alcohol Consumption</a:t>
            </a:r>
          </a:p>
        </c:rich>
      </c:tx>
      <c:layout>
        <c:manualLayout>
          <c:xMode val="edge"/>
          <c:yMode val="edge"/>
          <c:x val="0.4508254274819421"/>
          <c:y val="3.2407407407407406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'WSH Analyses'!$J$49</c:f>
              <c:strCache>
                <c:ptCount val="1"/>
                <c:pt idx="0">
                  <c:v>Not precariously employed</c:v>
                </c:pt>
              </c:strCache>
            </c:strRef>
          </c:tx>
          <c:spPr>
            <a:solidFill>
              <a:schemeClr val="bg2">
                <a:lumMod val="75000"/>
              </a:schemeClr>
            </a:solidFill>
            <a:ln>
              <a:solidFill>
                <a:schemeClr val="bg2"/>
              </a:solidFill>
            </a:ln>
            <a:effectLst/>
          </c:spPr>
          <c:invertIfNegative val="0"/>
          <c:cat>
            <c:strRef>
              <c:f>'WSH Analyses'!$K$48:$N$48</c:f>
              <c:strCache>
                <c:ptCount val="4"/>
                <c:pt idx="0">
                  <c:v>Abstainer</c:v>
                </c:pt>
                <c:pt idx="1">
                  <c:v>Low-risk consumption</c:v>
                </c:pt>
                <c:pt idx="2">
                  <c:v>Hazardous or harmful consumption</c:v>
                </c:pt>
                <c:pt idx="3">
                  <c:v>Likely alcohol dependence</c:v>
                </c:pt>
              </c:strCache>
            </c:strRef>
          </c:cat>
          <c:val>
            <c:numRef>
              <c:f>'WSH Analyses'!$K$49:$N$49</c:f>
              <c:numCache>
                <c:formatCode>0%</c:formatCode>
                <c:ptCount val="4"/>
                <c:pt idx="0">
                  <c:v>0.26666666666666666</c:v>
                </c:pt>
                <c:pt idx="1">
                  <c:v>0.6962962962962963</c:v>
                </c:pt>
                <c:pt idx="2">
                  <c:v>2.9629629629629631E-2</c:v>
                </c:pt>
                <c:pt idx="3">
                  <c:v>7.4074074074074077E-3</c:v>
                </c:pt>
              </c:numCache>
            </c:numRef>
          </c:val>
          <c:extLst>
            <c:ext xmlns:c16="http://schemas.microsoft.com/office/drawing/2014/chart" uri="{C3380CC4-5D6E-409C-BE32-E72D297353CC}">
              <c16:uniqueId val="{00000000-3524-4A0A-899E-670F1DE1F1BA}"/>
            </c:ext>
          </c:extLst>
        </c:ser>
        <c:ser>
          <c:idx val="1"/>
          <c:order val="1"/>
          <c:tx>
            <c:strRef>
              <c:f>'WSH Analyses'!$J$50</c:f>
              <c:strCache>
                <c:ptCount val="1"/>
                <c:pt idx="0">
                  <c:v>Precariously employed</c:v>
                </c:pt>
              </c:strCache>
            </c:strRef>
          </c:tx>
          <c:spPr>
            <a:solidFill>
              <a:schemeClr val="accent1"/>
            </a:solidFill>
            <a:ln>
              <a:solidFill>
                <a:schemeClr val="accent1"/>
              </a:solidFill>
            </a:ln>
            <a:effectLst/>
          </c:spPr>
          <c:invertIfNegative val="0"/>
          <c:cat>
            <c:strRef>
              <c:f>'WSH Analyses'!$K$48:$N$48</c:f>
              <c:strCache>
                <c:ptCount val="4"/>
                <c:pt idx="0">
                  <c:v>Abstainer</c:v>
                </c:pt>
                <c:pt idx="1">
                  <c:v>Low-risk consumption</c:v>
                </c:pt>
                <c:pt idx="2">
                  <c:v>Hazardous or harmful consumption</c:v>
                </c:pt>
                <c:pt idx="3">
                  <c:v>Likely alcohol dependence</c:v>
                </c:pt>
              </c:strCache>
            </c:strRef>
          </c:cat>
          <c:val>
            <c:numRef>
              <c:f>'WSH Analyses'!$K$50:$N$50</c:f>
              <c:numCache>
                <c:formatCode>0%</c:formatCode>
                <c:ptCount val="4"/>
                <c:pt idx="0">
                  <c:v>0.32432432432432434</c:v>
                </c:pt>
                <c:pt idx="1">
                  <c:v>0.59459459459459463</c:v>
                </c:pt>
                <c:pt idx="2">
                  <c:v>5.4054054054054057E-2</c:v>
                </c:pt>
                <c:pt idx="3">
                  <c:v>2.7027027027027029E-2</c:v>
                </c:pt>
              </c:numCache>
            </c:numRef>
          </c:val>
          <c:extLst>
            <c:ext xmlns:c16="http://schemas.microsoft.com/office/drawing/2014/chart" uri="{C3380CC4-5D6E-409C-BE32-E72D297353CC}">
              <c16:uniqueId val="{00000001-3524-4A0A-899E-670F1DE1F1BA}"/>
            </c:ext>
          </c:extLst>
        </c:ser>
        <c:dLbls>
          <c:showLegendKey val="0"/>
          <c:showVal val="0"/>
          <c:showCatName val="0"/>
          <c:showSerName val="0"/>
          <c:showPercent val="0"/>
          <c:showBubbleSize val="0"/>
        </c:dLbls>
        <c:gapWidth val="182"/>
        <c:axId val="1864997519"/>
        <c:axId val="1864991695"/>
      </c:barChart>
      <c:catAx>
        <c:axId val="186499751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864991695"/>
        <c:crosses val="autoZero"/>
        <c:auto val="1"/>
        <c:lblAlgn val="ctr"/>
        <c:lblOffset val="100"/>
        <c:noMultiLvlLbl val="0"/>
      </c:catAx>
      <c:valAx>
        <c:axId val="1864991695"/>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864997519"/>
        <c:crosses val="autoZero"/>
        <c:crossBetween val="between"/>
        <c:majorUnit val="0.2"/>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a:t>Use of Painkillers</a:t>
            </a:r>
          </a:p>
        </c:rich>
      </c:tx>
      <c:layout>
        <c:manualLayout>
          <c:xMode val="edge"/>
          <c:yMode val="edge"/>
          <c:x val="0.35126591640073768"/>
          <c:y val="6.208900977395912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7075064909339164"/>
          <c:y val="0.26782341127813569"/>
          <c:w val="0.6715339827804544"/>
          <c:h val="0.42543943370715032"/>
        </c:manualLayout>
      </c:layout>
      <c:barChart>
        <c:barDir val="bar"/>
        <c:grouping val="clustered"/>
        <c:varyColors val="0"/>
        <c:ser>
          <c:idx val="0"/>
          <c:order val="0"/>
          <c:tx>
            <c:strRef>
              <c:f>'WSH Analyses'!$O$83</c:f>
              <c:strCache>
                <c:ptCount val="1"/>
                <c:pt idx="0">
                  <c:v>Not precariously employed</c:v>
                </c:pt>
              </c:strCache>
            </c:strRef>
          </c:tx>
          <c:spPr>
            <a:solidFill>
              <a:schemeClr val="bg2">
                <a:lumMod val="75000"/>
              </a:schemeClr>
            </a:solidFill>
            <a:ln>
              <a:solidFill>
                <a:schemeClr val="bg2"/>
              </a:solidFill>
            </a:ln>
            <a:effectLst/>
          </c:spPr>
          <c:invertIfNegative val="0"/>
          <c:dLbls>
            <c:delete val="1"/>
          </c:dLbls>
          <c:cat>
            <c:strRef>
              <c:f>'WSH Analyses'!$P$82:$Q$82</c:f>
              <c:strCache>
                <c:ptCount val="2"/>
                <c:pt idx="0">
                  <c:v>No painkillers</c:v>
                </c:pt>
                <c:pt idx="1">
                  <c:v>Painkillers</c:v>
                </c:pt>
              </c:strCache>
            </c:strRef>
          </c:cat>
          <c:val>
            <c:numRef>
              <c:f>'WSH Analyses'!$P$83:$Q$83</c:f>
              <c:numCache>
                <c:formatCode>0.0%</c:formatCode>
                <c:ptCount val="2"/>
                <c:pt idx="0">
                  <c:v>0.77037037037037037</c:v>
                </c:pt>
                <c:pt idx="1">
                  <c:v>0.22962962962962963</c:v>
                </c:pt>
              </c:numCache>
            </c:numRef>
          </c:val>
          <c:extLst>
            <c:ext xmlns:c16="http://schemas.microsoft.com/office/drawing/2014/chart" uri="{C3380CC4-5D6E-409C-BE32-E72D297353CC}">
              <c16:uniqueId val="{00000000-CAD7-4844-97F0-E4EBF9D307AA}"/>
            </c:ext>
          </c:extLst>
        </c:ser>
        <c:ser>
          <c:idx val="1"/>
          <c:order val="1"/>
          <c:tx>
            <c:strRef>
              <c:f>'WSH Analyses'!$O$84</c:f>
              <c:strCache>
                <c:ptCount val="1"/>
                <c:pt idx="0">
                  <c:v>Precariously employed</c:v>
                </c:pt>
              </c:strCache>
            </c:strRef>
          </c:tx>
          <c:spPr>
            <a:solidFill>
              <a:schemeClr val="accent1"/>
            </a:solidFill>
            <a:ln>
              <a:solidFill>
                <a:schemeClr val="accent1"/>
              </a:solidFill>
            </a:ln>
            <a:effectLst/>
          </c:spPr>
          <c:invertIfNegative val="0"/>
          <c:dLbls>
            <c:delete val="1"/>
          </c:dLbls>
          <c:cat>
            <c:strRef>
              <c:f>'WSH Analyses'!$P$82:$Q$82</c:f>
              <c:strCache>
                <c:ptCount val="2"/>
                <c:pt idx="0">
                  <c:v>No painkillers</c:v>
                </c:pt>
                <c:pt idx="1">
                  <c:v>Painkillers</c:v>
                </c:pt>
              </c:strCache>
            </c:strRef>
          </c:cat>
          <c:val>
            <c:numRef>
              <c:f>'WSH Analyses'!$P$84:$Q$84</c:f>
              <c:numCache>
                <c:formatCode>0.0%</c:formatCode>
                <c:ptCount val="2"/>
                <c:pt idx="0">
                  <c:v>0.67567567567567566</c:v>
                </c:pt>
                <c:pt idx="1">
                  <c:v>0.32432432432432434</c:v>
                </c:pt>
              </c:numCache>
            </c:numRef>
          </c:val>
          <c:extLst>
            <c:ext xmlns:c16="http://schemas.microsoft.com/office/drawing/2014/chart" uri="{C3380CC4-5D6E-409C-BE32-E72D297353CC}">
              <c16:uniqueId val="{00000001-CAD7-4844-97F0-E4EBF9D307AA}"/>
            </c:ext>
          </c:extLst>
        </c:ser>
        <c:dLbls>
          <c:dLblPos val="outEnd"/>
          <c:showLegendKey val="0"/>
          <c:showVal val="1"/>
          <c:showCatName val="0"/>
          <c:showSerName val="0"/>
          <c:showPercent val="0"/>
          <c:showBubbleSize val="0"/>
        </c:dLbls>
        <c:gapWidth val="182"/>
        <c:axId val="2120498559"/>
        <c:axId val="2120509375"/>
      </c:barChart>
      <c:catAx>
        <c:axId val="212049855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120509375"/>
        <c:crosses val="autoZero"/>
        <c:auto val="1"/>
        <c:lblAlgn val="ctr"/>
        <c:lblOffset val="100"/>
        <c:noMultiLvlLbl val="0"/>
      </c:catAx>
      <c:valAx>
        <c:axId val="2120509375"/>
        <c:scaling>
          <c:orientation val="minMax"/>
          <c:max val="0.8"/>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120498559"/>
        <c:crosses val="autoZero"/>
        <c:crossBetween val="between"/>
      </c:valAx>
      <c:spPr>
        <a:noFill/>
        <a:ln>
          <a:noFill/>
        </a:ln>
        <a:effectLst/>
      </c:spPr>
    </c:plotArea>
    <c:legend>
      <c:legendPos val="b"/>
      <c:layout>
        <c:manualLayout>
          <c:xMode val="edge"/>
          <c:yMode val="edge"/>
          <c:x val="4.776672963049429E-2"/>
          <c:y val="0.89346516344547844"/>
          <c:w val="0.89560155216447002"/>
          <c:h val="0.1065348365545215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Exposure &gt; half of the time at work</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Exposures!$K$7</c:f>
              <c:strCache>
                <c:ptCount val="1"/>
                <c:pt idx="0">
                  <c:v>Not precariously employed</c:v>
                </c:pt>
              </c:strCache>
            </c:strRef>
          </c:tx>
          <c:spPr>
            <a:solidFill>
              <a:schemeClr val="bg2">
                <a:lumMod val="75000"/>
              </a:schemeClr>
            </a:solidFill>
            <a:ln>
              <a:noFill/>
            </a:ln>
            <a:effectLst/>
          </c:spPr>
          <c:invertIfNegative val="0"/>
          <c:cat>
            <c:strRef>
              <c:f>Exposures!$J$8:$J$11</c:f>
              <c:strCache>
                <c:ptCount val="4"/>
                <c:pt idx="0">
                  <c:v>Chemical &amp; biological hazards</c:v>
                </c:pt>
                <c:pt idx="1">
                  <c:v>Physical hazards</c:v>
                </c:pt>
                <c:pt idx="2">
                  <c:v>Ergonomic hazards</c:v>
                </c:pt>
                <c:pt idx="3">
                  <c:v>Slip, trip, strike, trap, crush hazards</c:v>
                </c:pt>
              </c:strCache>
            </c:strRef>
          </c:cat>
          <c:val>
            <c:numRef>
              <c:f>Exposures!$K$8:$K$11</c:f>
              <c:numCache>
                <c:formatCode>0.00%</c:formatCode>
                <c:ptCount val="4"/>
                <c:pt idx="0">
                  <c:v>0.34699999999999998</c:v>
                </c:pt>
                <c:pt idx="1">
                  <c:v>0.46400000000000002</c:v>
                </c:pt>
                <c:pt idx="2">
                  <c:v>0.64300000000000002</c:v>
                </c:pt>
                <c:pt idx="3">
                  <c:v>0.378</c:v>
                </c:pt>
              </c:numCache>
            </c:numRef>
          </c:val>
          <c:extLst>
            <c:ext xmlns:c16="http://schemas.microsoft.com/office/drawing/2014/chart" uri="{C3380CC4-5D6E-409C-BE32-E72D297353CC}">
              <c16:uniqueId val="{00000000-91BD-40B8-BB9B-AB004E7EAABE}"/>
            </c:ext>
          </c:extLst>
        </c:ser>
        <c:ser>
          <c:idx val="1"/>
          <c:order val="1"/>
          <c:tx>
            <c:strRef>
              <c:f>Exposures!$L$7</c:f>
              <c:strCache>
                <c:ptCount val="1"/>
                <c:pt idx="0">
                  <c:v>Precariously employed</c:v>
                </c:pt>
              </c:strCache>
            </c:strRef>
          </c:tx>
          <c:spPr>
            <a:solidFill>
              <a:schemeClr val="accent1"/>
            </a:solidFill>
            <a:ln>
              <a:noFill/>
            </a:ln>
            <a:effectLst/>
          </c:spPr>
          <c:invertIfNegative val="0"/>
          <c:cat>
            <c:strRef>
              <c:f>Exposures!$J$8:$J$11</c:f>
              <c:strCache>
                <c:ptCount val="4"/>
                <c:pt idx="0">
                  <c:v>Chemical &amp; biological hazards</c:v>
                </c:pt>
                <c:pt idx="1">
                  <c:v>Physical hazards</c:v>
                </c:pt>
                <c:pt idx="2">
                  <c:v>Ergonomic hazards</c:v>
                </c:pt>
                <c:pt idx="3">
                  <c:v>Slip, trip, strike, trap, crush hazards</c:v>
                </c:pt>
              </c:strCache>
            </c:strRef>
          </c:cat>
          <c:val>
            <c:numRef>
              <c:f>Exposures!$L$8:$L$11</c:f>
              <c:numCache>
                <c:formatCode>0.00%</c:formatCode>
                <c:ptCount val="4"/>
                <c:pt idx="0">
                  <c:v>0.48599999999999999</c:v>
                </c:pt>
                <c:pt idx="1">
                  <c:v>0.7</c:v>
                </c:pt>
                <c:pt idx="2">
                  <c:v>0.78400000000000003</c:v>
                </c:pt>
                <c:pt idx="3">
                  <c:v>0.47899999999999998</c:v>
                </c:pt>
              </c:numCache>
            </c:numRef>
          </c:val>
          <c:extLst>
            <c:ext xmlns:c16="http://schemas.microsoft.com/office/drawing/2014/chart" uri="{C3380CC4-5D6E-409C-BE32-E72D297353CC}">
              <c16:uniqueId val="{00000001-91BD-40B8-BB9B-AB004E7EAABE}"/>
            </c:ext>
          </c:extLst>
        </c:ser>
        <c:dLbls>
          <c:showLegendKey val="0"/>
          <c:showVal val="0"/>
          <c:showCatName val="0"/>
          <c:showSerName val="0"/>
          <c:showPercent val="0"/>
          <c:showBubbleSize val="0"/>
        </c:dLbls>
        <c:gapWidth val="182"/>
        <c:axId val="1857832079"/>
        <c:axId val="1857833327"/>
      </c:barChart>
      <c:catAx>
        <c:axId val="185783207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857833327"/>
        <c:crosses val="autoZero"/>
        <c:auto val="1"/>
        <c:lblAlgn val="ctr"/>
        <c:lblOffset val="100"/>
        <c:noMultiLvlLbl val="0"/>
      </c:catAx>
      <c:valAx>
        <c:axId val="1857833327"/>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857832079"/>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Exposure ever at work</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Exposures!$K$14</c:f>
              <c:strCache>
                <c:ptCount val="1"/>
                <c:pt idx="0">
                  <c:v>Not precariously employed</c:v>
                </c:pt>
              </c:strCache>
            </c:strRef>
          </c:tx>
          <c:spPr>
            <a:solidFill>
              <a:schemeClr val="bg2">
                <a:lumMod val="75000"/>
              </a:schemeClr>
            </a:solidFill>
            <a:ln>
              <a:noFill/>
            </a:ln>
            <a:effectLst/>
          </c:spPr>
          <c:invertIfNegative val="0"/>
          <c:cat>
            <c:strRef>
              <c:f>Exposures!$J$15:$J$18</c:f>
              <c:strCache>
                <c:ptCount val="4"/>
                <c:pt idx="0">
                  <c:v>Chemical &amp; biological hazards</c:v>
                </c:pt>
                <c:pt idx="1">
                  <c:v>Physical hazards</c:v>
                </c:pt>
                <c:pt idx="2">
                  <c:v>Ergonomic hazards</c:v>
                </c:pt>
                <c:pt idx="3">
                  <c:v>Slip, trip, strike, trap, crush hazards</c:v>
                </c:pt>
              </c:strCache>
            </c:strRef>
          </c:cat>
          <c:val>
            <c:numRef>
              <c:f>Exposures!$K$15:$K$18</c:f>
              <c:numCache>
                <c:formatCode>0.00%</c:formatCode>
                <c:ptCount val="4"/>
                <c:pt idx="0">
                  <c:v>0.69199999999999995</c:v>
                </c:pt>
                <c:pt idx="1">
                  <c:v>0.80500000000000005</c:v>
                </c:pt>
                <c:pt idx="2">
                  <c:v>0.89400000000000002</c:v>
                </c:pt>
                <c:pt idx="3">
                  <c:v>0.64100000000000001</c:v>
                </c:pt>
              </c:numCache>
            </c:numRef>
          </c:val>
          <c:extLst>
            <c:ext xmlns:c16="http://schemas.microsoft.com/office/drawing/2014/chart" uri="{C3380CC4-5D6E-409C-BE32-E72D297353CC}">
              <c16:uniqueId val="{00000000-D894-4BC8-88B5-4E1C9620E98D}"/>
            </c:ext>
          </c:extLst>
        </c:ser>
        <c:ser>
          <c:idx val="1"/>
          <c:order val="1"/>
          <c:tx>
            <c:strRef>
              <c:f>Exposures!$L$14</c:f>
              <c:strCache>
                <c:ptCount val="1"/>
                <c:pt idx="0">
                  <c:v>Precariously employed</c:v>
                </c:pt>
              </c:strCache>
            </c:strRef>
          </c:tx>
          <c:spPr>
            <a:solidFill>
              <a:schemeClr val="accent1"/>
            </a:solidFill>
            <a:ln>
              <a:noFill/>
            </a:ln>
            <a:effectLst/>
          </c:spPr>
          <c:invertIfNegative val="0"/>
          <c:cat>
            <c:strRef>
              <c:f>Exposures!$J$15:$J$18</c:f>
              <c:strCache>
                <c:ptCount val="4"/>
                <c:pt idx="0">
                  <c:v>Chemical &amp; biological hazards</c:v>
                </c:pt>
                <c:pt idx="1">
                  <c:v>Physical hazards</c:v>
                </c:pt>
                <c:pt idx="2">
                  <c:v>Ergonomic hazards</c:v>
                </c:pt>
                <c:pt idx="3">
                  <c:v>Slip, trip, strike, trap, crush hazards</c:v>
                </c:pt>
              </c:strCache>
            </c:strRef>
          </c:cat>
          <c:val>
            <c:numRef>
              <c:f>Exposures!$L$15:$L$18</c:f>
              <c:numCache>
                <c:formatCode>0.00%</c:formatCode>
                <c:ptCount val="4"/>
                <c:pt idx="0">
                  <c:v>0.78800000000000003</c:v>
                </c:pt>
                <c:pt idx="1">
                  <c:v>0.90500000000000003</c:v>
                </c:pt>
                <c:pt idx="2">
                  <c:v>0.94499999999999995</c:v>
                </c:pt>
                <c:pt idx="3">
                  <c:v>0.78500000000000003</c:v>
                </c:pt>
              </c:numCache>
            </c:numRef>
          </c:val>
          <c:extLst>
            <c:ext xmlns:c16="http://schemas.microsoft.com/office/drawing/2014/chart" uri="{C3380CC4-5D6E-409C-BE32-E72D297353CC}">
              <c16:uniqueId val="{00000001-D894-4BC8-88B5-4E1C9620E98D}"/>
            </c:ext>
          </c:extLst>
        </c:ser>
        <c:dLbls>
          <c:showLegendKey val="0"/>
          <c:showVal val="0"/>
          <c:showCatName val="0"/>
          <c:showSerName val="0"/>
          <c:showPercent val="0"/>
          <c:showBubbleSize val="0"/>
        </c:dLbls>
        <c:gapWidth val="182"/>
        <c:axId val="1922398735"/>
        <c:axId val="1922394575"/>
      </c:barChart>
      <c:catAx>
        <c:axId val="192239873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922394575"/>
        <c:crosses val="autoZero"/>
        <c:auto val="1"/>
        <c:lblAlgn val="ctr"/>
        <c:lblOffset val="100"/>
        <c:noMultiLvlLbl val="0"/>
      </c:catAx>
      <c:valAx>
        <c:axId val="1922394575"/>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922398735"/>
        <c:crosses val="autoZero"/>
        <c:crossBetween val="between"/>
        <c:majorUnit val="0.2"/>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4CF4B8-CB7A-4DE1-83DA-52409DEB8F08}" type="doc">
      <dgm:prSet loTypeId="urn:microsoft.com/office/officeart/2005/8/layout/process1" loCatId="process" qsTypeId="urn:microsoft.com/office/officeart/2005/8/quickstyle/simple1" qsCatId="simple" csTypeId="urn:microsoft.com/office/officeart/2005/8/colors/colorful1" csCatId="colorful" phldr="1"/>
      <dgm:spPr/>
    </dgm:pt>
    <dgm:pt modelId="{63D9A034-166A-44EE-A4EE-AA388AA99AFB}">
      <dgm:prSet phldrT="[Text]"/>
      <dgm:spPr/>
      <dgm:t>
        <a:bodyPr/>
        <a:lstStyle/>
        <a:p>
          <a:r>
            <a:rPr lang="en-US" dirty="0"/>
            <a:t>Precarious work</a:t>
          </a:r>
        </a:p>
      </dgm:t>
    </dgm:pt>
    <dgm:pt modelId="{CDF0D313-C88A-4368-9CE4-BC918B53C4CA}" type="parTrans" cxnId="{2E3E6A78-E1F6-4C12-850D-5C309DBD359E}">
      <dgm:prSet/>
      <dgm:spPr/>
      <dgm:t>
        <a:bodyPr/>
        <a:lstStyle/>
        <a:p>
          <a:endParaRPr lang="en-US"/>
        </a:p>
      </dgm:t>
    </dgm:pt>
    <dgm:pt modelId="{9BE18EA3-A3BD-43DA-88E5-33057FFC0FC1}" type="sibTrans" cxnId="{2E3E6A78-E1F6-4C12-850D-5C309DBD359E}">
      <dgm:prSet/>
      <dgm:spPr>
        <a:solidFill>
          <a:schemeClr val="tx1"/>
        </a:solidFill>
        <a:ln>
          <a:solidFill>
            <a:schemeClr val="tx1"/>
          </a:solidFill>
        </a:ln>
      </dgm:spPr>
      <dgm:t>
        <a:bodyPr/>
        <a:lstStyle/>
        <a:p>
          <a:endParaRPr lang="en-US"/>
        </a:p>
      </dgm:t>
    </dgm:pt>
    <dgm:pt modelId="{B679C578-B5C7-40C7-B9F9-7BE25A662C53}">
      <dgm:prSet phldrT="[Text]"/>
      <dgm:spPr>
        <a:solidFill>
          <a:schemeClr val="accent1"/>
        </a:solidFill>
      </dgm:spPr>
      <dgm:t>
        <a:bodyPr/>
        <a:lstStyle/>
        <a:p>
          <a:r>
            <a:rPr lang="en-US" dirty="0"/>
            <a:t>Health</a:t>
          </a:r>
        </a:p>
      </dgm:t>
    </dgm:pt>
    <dgm:pt modelId="{89B19544-7F7F-4171-A168-929E0037FE9C}" type="parTrans" cxnId="{BF4CE4C9-2E18-4AE4-978F-6BF7E6EF2938}">
      <dgm:prSet/>
      <dgm:spPr/>
      <dgm:t>
        <a:bodyPr/>
        <a:lstStyle/>
        <a:p>
          <a:endParaRPr lang="en-US"/>
        </a:p>
      </dgm:t>
    </dgm:pt>
    <dgm:pt modelId="{08AA9B3D-67F6-4843-BCAA-D5A76F6D0D41}" type="sibTrans" cxnId="{BF4CE4C9-2E18-4AE4-978F-6BF7E6EF2938}">
      <dgm:prSet/>
      <dgm:spPr/>
      <dgm:t>
        <a:bodyPr/>
        <a:lstStyle/>
        <a:p>
          <a:endParaRPr lang="en-US"/>
        </a:p>
      </dgm:t>
    </dgm:pt>
    <dgm:pt modelId="{5C2F4F08-5BFA-448B-82FC-F21D05E18005}" type="pres">
      <dgm:prSet presAssocID="{204CF4B8-CB7A-4DE1-83DA-52409DEB8F08}" presName="Name0" presStyleCnt="0">
        <dgm:presLayoutVars>
          <dgm:dir/>
          <dgm:resizeHandles val="exact"/>
        </dgm:presLayoutVars>
      </dgm:prSet>
      <dgm:spPr/>
    </dgm:pt>
    <dgm:pt modelId="{C2771149-B8F0-4502-844C-6A34DB04DA48}" type="pres">
      <dgm:prSet presAssocID="{63D9A034-166A-44EE-A4EE-AA388AA99AFB}" presName="node" presStyleLbl="node1" presStyleIdx="0" presStyleCnt="2">
        <dgm:presLayoutVars>
          <dgm:bulletEnabled val="1"/>
        </dgm:presLayoutVars>
      </dgm:prSet>
      <dgm:spPr/>
    </dgm:pt>
    <dgm:pt modelId="{3BD47BBF-47E1-41D0-B67E-F6CDFB05A322}" type="pres">
      <dgm:prSet presAssocID="{9BE18EA3-A3BD-43DA-88E5-33057FFC0FC1}" presName="sibTrans" presStyleLbl="sibTrans2D1" presStyleIdx="0" presStyleCnt="1"/>
      <dgm:spPr/>
    </dgm:pt>
    <dgm:pt modelId="{606B1895-7113-46DF-B205-29CE7A40B26C}" type="pres">
      <dgm:prSet presAssocID="{9BE18EA3-A3BD-43DA-88E5-33057FFC0FC1}" presName="connectorText" presStyleLbl="sibTrans2D1" presStyleIdx="0" presStyleCnt="1"/>
      <dgm:spPr/>
    </dgm:pt>
    <dgm:pt modelId="{9A4B046E-E0A1-4607-8E63-EEF0256EB5E1}" type="pres">
      <dgm:prSet presAssocID="{B679C578-B5C7-40C7-B9F9-7BE25A662C53}" presName="node" presStyleLbl="node1" presStyleIdx="1" presStyleCnt="2">
        <dgm:presLayoutVars>
          <dgm:bulletEnabled val="1"/>
        </dgm:presLayoutVars>
      </dgm:prSet>
      <dgm:spPr/>
    </dgm:pt>
  </dgm:ptLst>
  <dgm:cxnLst>
    <dgm:cxn modelId="{DF036417-421B-4746-8623-D3D817C9F7F0}" type="presOf" srcId="{B679C578-B5C7-40C7-B9F9-7BE25A662C53}" destId="{9A4B046E-E0A1-4607-8E63-EEF0256EB5E1}" srcOrd="0" destOrd="0" presId="urn:microsoft.com/office/officeart/2005/8/layout/process1"/>
    <dgm:cxn modelId="{9775A727-82D1-4F24-B332-21A6561A4C15}" type="presOf" srcId="{9BE18EA3-A3BD-43DA-88E5-33057FFC0FC1}" destId="{606B1895-7113-46DF-B205-29CE7A40B26C}" srcOrd="1" destOrd="0" presId="urn:microsoft.com/office/officeart/2005/8/layout/process1"/>
    <dgm:cxn modelId="{2E3E6A78-E1F6-4C12-850D-5C309DBD359E}" srcId="{204CF4B8-CB7A-4DE1-83DA-52409DEB8F08}" destId="{63D9A034-166A-44EE-A4EE-AA388AA99AFB}" srcOrd="0" destOrd="0" parTransId="{CDF0D313-C88A-4368-9CE4-BC918B53C4CA}" sibTransId="{9BE18EA3-A3BD-43DA-88E5-33057FFC0FC1}"/>
    <dgm:cxn modelId="{32FEEA58-3B38-4A97-B8B6-0CE2DB851034}" type="presOf" srcId="{9BE18EA3-A3BD-43DA-88E5-33057FFC0FC1}" destId="{3BD47BBF-47E1-41D0-B67E-F6CDFB05A322}" srcOrd="0" destOrd="0" presId="urn:microsoft.com/office/officeart/2005/8/layout/process1"/>
    <dgm:cxn modelId="{8A3F437E-7096-4C06-89EB-002A526E1DF5}" type="presOf" srcId="{204CF4B8-CB7A-4DE1-83DA-52409DEB8F08}" destId="{5C2F4F08-5BFA-448B-82FC-F21D05E18005}" srcOrd="0" destOrd="0" presId="urn:microsoft.com/office/officeart/2005/8/layout/process1"/>
    <dgm:cxn modelId="{3B23BE89-9328-47C2-BAAE-E890CD89F850}" type="presOf" srcId="{63D9A034-166A-44EE-A4EE-AA388AA99AFB}" destId="{C2771149-B8F0-4502-844C-6A34DB04DA48}" srcOrd="0" destOrd="0" presId="urn:microsoft.com/office/officeart/2005/8/layout/process1"/>
    <dgm:cxn modelId="{BF4CE4C9-2E18-4AE4-978F-6BF7E6EF2938}" srcId="{204CF4B8-CB7A-4DE1-83DA-52409DEB8F08}" destId="{B679C578-B5C7-40C7-B9F9-7BE25A662C53}" srcOrd="1" destOrd="0" parTransId="{89B19544-7F7F-4171-A168-929E0037FE9C}" sibTransId="{08AA9B3D-67F6-4843-BCAA-D5A76F6D0D41}"/>
    <dgm:cxn modelId="{E877616C-03AF-4F84-A454-365CA3EC0FBA}" type="presParOf" srcId="{5C2F4F08-5BFA-448B-82FC-F21D05E18005}" destId="{C2771149-B8F0-4502-844C-6A34DB04DA48}" srcOrd="0" destOrd="0" presId="urn:microsoft.com/office/officeart/2005/8/layout/process1"/>
    <dgm:cxn modelId="{97AF7E3D-5789-4D0D-A1C8-19F0B02E6D81}" type="presParOf" srcId="{5C2F4F08-5BFA-448B-82FC-F21D05E18005}" destId="{3BD47BBF-47E1-41D0-B67E-F6CDFB05A322}" srcOrd="1" destOrd="0" presId="urn:microsoft.com/office/officeart/2005/8/layout/process1"/>
    <dgm:cxn modelId="{943A6D78-C1C6-4AC9-8AEF-810E7987DE0A}" type="presParOf" srcId="{3BD47BBF-47E1-41D0-B67E-F6CDFB05A322}" destId="{606B1895-7113-46DF-B205-29CE7A40B26C}" srcOrd="0" destOrd="0" presId="urn:microsoft.com/office/officeart/2005/8/layout/process1"/>
    <dgm:cxn modelId="{10587204-E4CF-4132-9AB4-F3C5B5BEE762}" type="presParOf" srcId="{5C2F4F08-5BFA-448B-82FC-F21D05E18005}" destId="{9A4B046E-E0A1-4607-8E63-EEF0256EB5E1}" srcOrd="2"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771149-B8F0-4502-844C-6A34DB04DA48}">
      <dsp:nvSpPr>
        <dsp:cNvPr id="0" name=""/>
        <dsp:cNvSpPr/>
      </dsp:nvSpPr>
      <dsp:spPr>
        <a:xfrm>
          <a:off x="1162" y="0"/>
          <a:ext cx="2479995" cy="71359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Precarious work</a:t>
          </a:r>
        </a:p>
      </dsp:txBody>
      <dsp:txXfrm>
        <a:off x="22063" y="20901"/>
        <a:ext cx="2438193" cy="671794"/>
      </dsp:txXfrm>
    </dsp:sp>
    <dsp:sp modelId="{3BD47BBF-47E1-41D0-B67E-F6CDFB05A322}">
      <dsp:nvSpPr>
        <dsp:cNvPr id="0" name=""/>
        <dsp:cNvSpPr/>
      </dsp:nvSpPr>
      <dsp:spPr>
        <a:xfrm>
          <a:off x="2729157" y="49278"/>
          <a:ext cx="525759" cy="615038"/>
        </a:xfrm>
        <a:prstGeom prst="rightArrow">
          <a:avLst>
            <a:gd name="adj1" fmla="val 60000"/>
            <a:gd name="adj2" fmla="val 50000"/>
          </a:avLst>
        </a:prstGeom>
        <a:solidFill>
          <a:schemeClr val="tx1"/>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2729157" y="172286"/>
        <a:ext cx="368031" cy="369022"/>
      </dsp:txXfrm>
    </dsp:sp>
    <dsp:sp modelId="{9A4B046E-E0A1-4607-8E63-EEF0256EB5E1}">
      <dsp:nvSpPr>
        <dsp:cNvPr id="0" name=""/>
        <dsp:cNvSpPr/>
      </dsp:nvSpPr>
      <dsp:spPr>
        <a:xfrm>
          <a:off x="3473156" y="0"/>
          <a:ext cx="2479995" cy="713596"/>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Health</a:t>
          </a:r>
        </a:p>
      </dsp:txBody>
      <dsp:txXfrm>
        <a:off x="3494057" y="20901"/>
        <a:ext cx="2438193" cy="67179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13B458-8A86-4186-B129-4E9B6EC0E028}" type="datetimeFigureOut">
              <a:rPr lang="en-US" smtClean="0"/>
              <a:t>12/9/2021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5A5034-35D5-4876-AFA8-480B8827940B}" type="slidenum">
              <a:rPr lang="en-US" smtClean="0"/>
              <a:t>‹#›</a:t>
            </a:fld>
            <a:endParaRPr lang="en-US"/>
          </a:p>
        </p:txBody>
      </p:sp>
    </p:spTree>
    <p:extLst>
      <p:ext uri="{BB962C8B-B14F-4D97-AF65-F5344CB8AC3E}">
        <p14:creationId xmlns:p14="http://schemas.microsoft.com/office/powerpoint/2010/main" val="941759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5A5034-35D5-4876-AFA8-480B8827940B}" type="slidenum">
              <a:rPr lang="en-US" smtClean="0"/>
              <a:t>1</a:t>
            </a:fld>
            <a:endParaRPr lang="en-US"/>
          </a:p>
        </p:txBody>
      </p:sp>
    </p:spTree>
    <p:extLst>
      <p:ext uri="{BB962C8B-B14F-4D97-AF65-F5344CB8AC3E}">
        <p14:creationId xmlns:p14="http://schemas.microsoft.com/office/powerpoint/2010/main" val="40382780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5A5034-35D5-4876-AFA8-480B8827940B}" type="slidenum">
              <a:rPr lang="en-US" smtClean="0"/>
              <a:t>12</a:t>
            </a:fld>
            <a:endParaRPr lang="en-US"/>
          </a:p>
        </p:txBody>
      </p:sp>
    </p:spTree>
    <p:extLst>
      <p:ext uri="{BB962C8B-B14F-4D97-AF65-F5344CB8AC3E}">
        <p14:creationId xmlns:p14="http://schemas.microsoft.com/office/powerpoint/2010/main" val="36907918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5A5034-35D5-4876-AFA8-480B8827940B}" type="slidenum">
              <a:rPr lang="en-US" smtClean="0"/>
              <a:t>13</a:t>
            </a:fld>
            <a:endParaRPr lang="en-US"/>
          </a:p>
        </p:txBody>
      </p:sp>
    </p:spTree>
    <p:extLst>
      <p:ext uri="{BB962C8B-B14F-4D97-AF65-F5344CB8AC3E}">
        <p14:creationId xmlns:p14="http://schemas.microsoft.com/office/powerpoint/2010/main" val="585512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5A5034-35D5-4876-AFA8-480B8827940B}" type="slidenum">
              <a:rPr lang="en-US" smtClean="0"/>
              <a:t>2</a:t>
            </a:fld>
            <a:endParaRPr lang="en-US"/>
          </a:p>
        </p:txBody>
      </p:sp>
    </p:spTree>
    <p:extLst>
      <p:ext uri="{BB962C8B-B14F-4D97-AF65-F5344CB8AC3E}">
        <p14:creationId xmlns:p14="http://schemas.microsoft.com/office/powerpoint/2010/main" val="3432020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term “precarious work” has been used to describe work that</a:t>
            </a:r>
            <a:r>
              <a:rPr lang="en-US" baseline="0" dirty="0"/>
              <a:t> is “uncertain, unpredictable, and risky from the point of view of the worker.” Temporary work, part-time contract work, and unregulated and informal work, such as day labor and domestic work, are all examples of precarious work arrangements. </a:t>
            </a:r>
          </a:p>
          <a:p>
            <a:endParaRPr lang="en-US" baseline="0" dirty="0"/>
          </a:p>
          <a:p>
            <a:r>
              <a:rPr lang="en-US" baseline="0" dirty="0"/>
              <a:t>Here I’ve contrasted features of standard work arrangements, which are often what we think of as more traditional job situations with regular schedules and a single employer who dictates job tasks, with precarious work arrangements. </a:t>
            </a:r>
          </a:p>
          <a:p>
            <a:r>
              <a:rPr lang="en-US" baseline="0" dirty="0"/>
              <a:t>Workers in precarious jobs may not know who their employer is; for example, a temp agency may send them out to another company where they’ll actually do the work.</a:t>
            </a:r>
          </a:p>
          <a:p>
            <a:r>
              <a:rPr lang="en-US" baseline="0" dirty="0"/>
              <a:t>These workers are unlikely to have standard work schedules, have low wages and no benefits, and work in conditions that cause high psychosocial stress.</a:t>
            </a:r>
          </a:p>
        </p:txBody>
      </p:sp>
      <p:sp>
        <p:nvSpPr>
          <p:cNvPr id="4" name="Slide Number Placeholder 3"/>
          <p:cNvSpPr>
            <a:spLocks noGrp="1"/>
          </p:cNvSpPr>
          <p:nvPr>
            <p:ph type="sldNum" sz="quarter" idx="5"/>
          </p:nvPr>
        </p:nvSpPr>
        <p:spPr/>
        <p:txBody>
          <a:bodyPr/>
          <a:lstStyle/>
          <a:p>
            <a:fld id="{BA5A5034-35D5-4876-AFA8-480B8827940B}" type="slidenum">
              <a:rPr lang="en-US" smtClean="0"/>
              <a:t>3</a:t>
            </a:fld>
            <a:endParaRPr lang="en-US"/>
          </a:p>
        </p:txBody>
      </p:sp>
    </p:spTree>
    <p:extLst>
      <p:ext uri="{BB962C8B-B14F-4D97-AF65-F5344CB8AC3E}">
        <p14:creationId xmlns:p14="http://schemas.microsoft.com/office/powerpoint/2010/main" val="2983423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Tx/>
              <a:buChar char="-"/>
            </a:pPr>
            <a:r>
              <a:rPr lang="en-US" sz="1200" dirty="0">
                <a:effectLst/>
                <a:latin typeface="Calibri" panose="020F0502020204030204" pitchFamily="34" charset="0"/>
                <a:ea typeface="Calibri" panose="020F0502020204030204" pitchFamily="34" charset="0"/>
                <a:cs typeface="Arial" panose="020B0604020202020204" pitchFamily="34" charset="0"/>
              </a:rPr>
              <a:t>An increasing proportion of the US workforce is employed in non-standard, increasingly precarious work arrangements, which include temporary, part-time, on-call, gig and app-based, on-demand, free-lance, and contract work.</a:t>
            </a:r>
          </a:p>
          <a:p>
            <a:pPr marL="285750" indent="-285750">
              <a:buFontTx/>
              <a:buChar char="-"/>
            </a:pPr>
            <a:r>
              <a:rPr lang="en-US" sz="1200" dirty="0">
                <a:effectLst/>
                <a:latin typeface="Calibri" panose="020F0502020204030204" pitchFamily="34" charset="0"/>
                <a:ea typeface="Calibri" panose="020F0502020204030204" pitchFamily="34" charset="0"/>
                <a:cs typeface="Arial" panose="020B0604020202020204" pitchFamily="34" charset="0"/>
              </a:rPr>
              <a:t>These work arrangements often have unpredictable schedules with variable hours, have multiple employers, and don’t have benefits or opportunities for advancement.</a:t>
            </a:r>
          </a:p>
          <a:p>
            <a:pPr marL="285750" indent="-285750">
              <a:buFontTx/>
              <a:buChar char="-"/>
            </a:pPr>
            <a:r>
              <a:rPr lang="en-US" sz="1200" dirty="0">
                <a:effectLst/>
                <a:latin typeface="Calibri" panose="020F0502020204030204" pitchFamily="34" charset="0"/>
                <a:ea typeface="Calibri" panose="020F0502020204030204" pitchFamily="34" charset="0"/>
                <a:cs typeface="Arial" panose="020B0604020202020204" pitchFamily="34" charset="0"/>
              </a:rPr>
              <a:t>It is well-documented that workers in non-standard employment arrangements have higher rates of work-related injuries and illnesses than workers in standard employment arrangements.</a:t>
            </a:r>
          </a:p>
          <a:p>
            <a:pPr marL="285750" indent="-285750">
              <a:buFontTx/>
              <a:buChar char="-"/>
            </a:pPr>
            <a:r>
              <a:rPr lang="en-US" sz="1200" dirty="0">
                <a:effectLst/>
                <a:latin typeface="Calibri" panose="020F0502020204030204" pitchFamily="34" charset="0"/>
                <a:ea typeface="Calibri" panose="020F0502020204030204" pitchFamily="34" charset="0"/>
                <a:cs typeface="Arial" panose="020B0604020202020204" pitchFamily="34" charset="0"/>
              </a:rPr>
              <a:t>The reasons for these disparities are not always clear – nonstandard workers may be assigned more hazardous tasks, may be reluctant to decline more hazardous work, may lack appropriate training or PPE, etc. and may thus be more exposed to hazards or exposed to hazards in ways that put them at higher risk of injury or illness. </a:t>
            </a:r>
          </a:p>
          <a:p>
            <a:endParaRPr lang="en-US" dirty="0"/>
          </a:p>
        </p:txBody>
      </p:sp>
      <p:sp>
        <p:nvSpPr>
          <p:cNvPr id="4" name="Slide Number Placeholder 3"/>
          <p:cNvSpPr>
            <a:spLocks noGrp="1"/>
          </p:cNvSpPr>
          <p:nvPr>
            <p:ph type="sldNum" sz="quarter" idx="5"/>
          </p:nvPr>
        </p:nvSpPr>
        <p:spPr/>
        <p:txBody>
          <a:bodyPr/>
          <a:lstStyle/>
          <a:p>
            <a:fld id="{BA5A5034-35D5-4876-AFA8-480B8827940B}" type="slidenum">
              <a:rPr lang="en-US" smtClean="0"/>
              <a:t>4</a:t>
            </a:fld>
            <a:endParaRPr lang="en-US"/>
          </a:p>
        </p:txBody>
      </p:sp>
    </p:spTree>
    <p:extLst>
      <p:ext uri="{BB962C8B-B14F-4D97-AF65-F5344CB8AC3E}">
        <p14:creationId xmlns:p14="http://schemas.microsoft.com/office/powerpoint/2010/main" val="3924739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5A5034-35D5-4876-AFA8-480B8827940B}" type="slidenum">
              <a:rPr lang="en-US" smtClean="0"/>
              <a:t>5</a:t>
            </a:fld>
            <a:endParaRPr lang="en-US"/>
          </a:p>
        </p:txBody>
      </p:sp>
    </p:spTree>
    <p:extLst>
      <p:ext uri="{BB962C8B-B14F-4D97-AF65-F5344CB8AC3E}">
        <p14:creationId xmlns:p14="http://schemas.microsoft.com/office/powerpoint/2010/main" val="15551636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5A5034-35D5-4876-AFA8-480B8827940B}" type="slidenum">
              <a:rPr lang="en-US" smtClean="0"/>
              <a:t>7</a:t>
            </a:fld>
            <a:endParaRPr lang="en-US"/>
          </a:p>
        </p:txBody>
      </p:sp>
    </p:spTree>
    <p:extLst>
      <p:ext uri="{BB962C8B-B14F-4D97-AF65-F5344CB8AC3E}">
        <p14:creationId xmlns:p14="http://schemas.microsoft.com/office/powerpoint/2010/main" val="721976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5A5034-35D5-4876-AFA8-480B8827940B}" type="slidenum">
              <a:rPr lang="en-US" smtClean="0"/>
              <a:t>8</a:t>
            </a:fld>
            <a:endParaRPr lang="en-US"/>
          </a:p>
        </p:txBody>
      </p:sp>
    </p:spTree>
    <p:extLst>
      <p:ext uri="{BB962C8B-B14F-4D97-AF65-F5344CB8AC3E}">
        <p14:creationId xmlns:p14="http://schemas.microsoft.com/office/powerpoint/2010/main" val="34778815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(GLHW analysis)</a:t>
            </a:r>
          </a:p>
        </p:txBody>
      </p:sp>
      <p:sp>
        <p:nvSpPr>
          <p:cNvPr id="4" name="Slide Number Placeholder 3"/>
          <p:cNvSpPr>
            <a:spLocks noGrp="1"/>
          </p:cNvSpPr>
          <p:nvPr>
            <p:ph type="sldNum" sz="quarter" idx="5"/>
          </p:nvPr>
        </p:nvSpPr>
        <p:spPr/>
        <p:txBody>
          <a:bodyPr/>
          <a:lstStyle/>
          <a:p>
            <a:fld id="{BA5A5034-35D5-4876-AFA8-480B8827940B}" type="slidenum">
              <a:rPr lang="en-US" smtClean="0"/>
              <a:t>10</a:t>
            </a:fld>
            <a:endParaRPr lang="en-US"/>
          </a:p>
        </p:txBody>
      </p:sp>
    </p:spTree>
    <p:extLst>
      <p:ext uri="{BB962C8B-B14F-4D97-AF65-F5344CB8AC3E}">
        <p14:creationId xmlns:p14="http://schemas.microsoft.com/office/powerpoint/2010/main" val="3355211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5A5034-35D5-4876-AFA8-480B8827940B}" type="slidenum">
              <a:rPr lang="en-US" smtClean="0"/>
              <a:t>11</a:t>
            </a:fld>
            <a:endParaRPr lang="en-US"/>
          </a:p>
        </p:txBody>
      </p:sp>
    </p:spTree>
    <p:extLst>
      <p:ext uri="{BB962C8B-B14F-4D97-AF65-F5344CB8AC3E}">
        <p14:creationId xmlns:p14="http://schemas.microsoft.com/office/powerpoint/2010/main" val="4104610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243E7-1060-44EE-9147-274592F4C6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EDD5AB6-95EA-49C5-B5B5-575414BA8F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31E1F0-EA86-46D8-930D-A8CB55C38F05}"/>
              </a:ext>
            </a:extLst>
          </p:cNvPr>
          <p:cNvSpPr>
            <a:spLocks noGrp="1"/>
          </p:cNvSpPr>
          <p:nvPr>
            <p:ph type="dt" sz="half" idx="10"/>
          </p:nvPr>
        </p:nvSpPr>
        <p:spPr/>
        <p:txBody>
          <a:bodyPr/>
          <a:lstStyle/>
          <a:p>
            <a:fld id="{D8717F13-296B-4BE2-A841-B4C453D83340}" type="datetime1">
              <a:rPr lang="en-US" smtClean="0"/>
              <a:t>12/9/2021</a:t>
            </a:fld>
            <a:endParaRPr lang="en-US"/>
          </a:p>
        </p:txBody>
      </p:sp>
      <p:sp>
        <p:nvSpPr>
          <p:cNvPr id="5" name="Footer Placeholder 4">
            <a:extLst>
              <a:ext uri="{FF2B5EF4-FFF2-40B4-BE49-F238E27FC236}">
                <a16:creationId xmlns:a16="http://schemas.microsoft.com/office/drawing/2014/main" id="{6A05E6C0-8E15-41F3-A18A-E692AD8AE8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C74351-50F0-4DDD-8B87-28C3F2B63D63}"/>
              </a:ext>
            </a:extLst>
          </p:cNvPr>
          <p:cNvSpPr>
            <a:spLocks noGrp="1"/>
          </p:cNvSpPr>
          <p:nvPr>
            <p:ph type="sldNum" sz="quarter" idx="12"/>
          </p:nvPr>
        </p:nvSpPr>
        <p:spPr/>
        <p:txBody>
          <a:bodyPr/>
          <a:lstStyle/>
          <a:p>
            <a:fld id="{7BF78F8C-4DE1-42F7-A3DB-C4A297ECB10C}" type="slidenum">
              <a:rPr lang="en-US" smtClean="0"/>
              <a:t>‹#›</a:t>
            </a:fld>
            <a:endParaRPr lang="en-US"/>
          </a:p>
        </p:txBody>
      </p:sp>
    </p:spTree>
    <p:extLst>
      <p:ext uri="{BB962C8B-B14F-4D97-AF65-F5344CB8AC3E}">
        <p14:creationId xmlns:p14="http://schemas.microsoft.com/office/powerpoint/2010/main" val="1157542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1BC03-B07E-4C28-9A19-B74821C25E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C20B95-7DE2-4238-B9E3-2A5A9D43D4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903ED0-AB00-414D-AA0E-B307768D5E1B}"/>
              </a:ext>
            </a:extLst>
          </p:cNvPr>
          <p:cNvSpPr>
            <a:spLocks noGrp="1"/>
          </p:cNvSpPr>
          <p:nvPr>
            <p:ph type="dt" sz="half" idx="10"/>
          </p:nvPr>
        </p:nvSpPr>
        <p:spPr/>
        <p:txBody>
          <a:bodyPr/>
          <a:lstStyle/>
          <a:p>
            <a:fld id="{BB6AF2FC-BBBA-4EB0-94C1-8CE2246E7F91}" type="datetime1">
              <a:rPr lang="en-US" smtClean="0"/>
              <a:t>12/9/2021</a:t>
            </a:fld>
            <a:endParaRPr lang="en-US"/>
          </a:p>
        </p:txBody>
      </p:sp>
      <p:sp>
        <p:nvSpPr>
          <p:cNvPr id="5" name="Footer Placeholder 4">
            <a:extLst>
              <a:ext uri="{FF2B5EF4-FFF2-40B4-BE49-F238E27FC236}">
                <a16:creationId xmlns:a16="http://schemas.microsoft.com/office/drawing/2014/main" id="{426B78B5-C7E2-4EA0-B1EC-303BE029B2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70F5F5-0DC8-4B67-AC97-ECF2078626FB}"/>
              </a:ext>
            </a:extLst>
          </p:cNvPr>
          <p:cNvSpPr>
            <a:spLocks noGrp="1"/>
          </p:cNvSpPr>
          <p:nvPr>
            <p:ph type="sldNum" sz="quarter" idx="12"/>
          </p:nvPr>
        </p:nvSpPr>
        <p:spPr/>
        <p:txBody>
          <a:bodyPr/>
          <a:lstStyle/>
          <a:p>
            <a:fld id="{7BF78F8C-4DE1-42F7-A3DB-C4A297ECB10C}" type="slidenum">
              <a:rPr lang="en-US" smtClean="0"/>
              <a:t>‹#›</a:t>
            </a:fld>
            <a:endParaRPr lang="en-US"/>
          </a:p>
        </p:txBody>
      </p:sp>
    </p:spTree>
    <p:extLst>
      <p:ext uri="{BB962C8B-B14F-4D97-AF65-F5344CB8AC3E}">
        <p14:creationId xmlns:p14="http://schemas.microsoft.com/office/powerpoint/2010/main" val="119139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05AFA2-ECD0-45DC-A87D-57B7A7B913E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032C90-D473-4F1F-8E92-3594246B38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907836-FC6C-4699-9CEA-9A79E953329E}"/>
              </a:ext>
            </a:extLst>
          </p:cNvPr>
          <p:cNvSpPr>
            <a:spLocks noGrp="1"/>
          </p:cNvSpPr>
          <p:nvPr>
            <p:ph type="dt" sz="half" idx="10"/>
          </p:nvPr>
        </p:nvSpPr>
        <p:spPr/>
        <p:txBody>
          <a:bodyPr/>
          <a:lstStyle/>
          <a:p>
            <a:fld id="{45B61A72-7D6F-4793-8663-E1DBCA19990A}" type="datetime1">
              <a:rPr lang="en-US" smtClean="0"/>
              <a:t>12/9/2021</a:t>
            </a:fld>
            <a:endParaRPr lang="en-US"/>
          </a:p>
        </p:txBody>
      </p:sp>
      <p:sp>
        <p:nvSpPr>
          <p:cNvPr id="5" name="Footer Placeholder 4">
            <a:extLst>
              <a:ext uri="{FF2B5EF4-FFF2-40B4-BE49-F238E27FC236}">
                <a16:creationId xmlns:a16="http://schemas.microsoft.com/office/drawing/2014/main" id="{83D005A6-7D32-4229-B7F5-7E6AB690A4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1E0C36-99FE-4F10-AACE-A77347D65550}"/>
              </a:ext>
            </a:extLst>
          </p:cNvPr>
          <p:cNvSpPr>
            <a:spLocks noGrp="1"/>
          </p:cNvSpPr>
          <p:nvPr>
            <p:ph type="sldNum" sz="quarter" idx="12"/>
          </p:nvPr>
        </p:nvSpPr>
        <p:spPr/>
        <p:txBody>
          <a:bodyPr/>
          <a:lstStyle/>
          <a:p>
            <a:fld id="{7BF78F8C-4DE1-42F7-A3DB-C4A297ECB10C}" type="slidenum">
              <a:rPr lang="en-US" smtClean="0"/>
              <a:t>‹#›</a:t>
            </a:fld>
            <a:endParaRPr lang="en-US"/>
          </a:p>
        </p:txBody>
      </p:sp>
    </p:spTree>
    <p:extLst>
      <p:ext uri="{BB962C8B-B14F-4D97-AF65-F5344CB8AC3E}">
        <p14:creationId xmlns:p14="http://schemas.microsoft.com/office/powerpoint/2010/main" val="3152730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0542C-2171-4B2A-B464-348C032582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BE28BF-14F9-4827-B6EB-88E686A144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1FF68C-3E6D-4B97-825B-EF2A07C422B8}"/>
              </a:ext>
            </a:extLst>
          </p:cNvPr>
          <p:cNvSpPr>
            <a:spLocks noGrp="1"/>
          </p:cNvSpPr>
          <p:nvPr>
            <p:ph type="dt" sz="half" idx="10"/>
          </p:nvPr>
        </p:nvSpPr>
        <p:spPr/>
        <p:txBody>
          <a:bodyPr/>
          <a:lstStyle/>
          <a:p>
            <a:fld id="{4C4D959B-E03F-4023-9547-32BDB267BF41}" type="datetime1">
              <a:rPr lang="en-US" smtClean="0"/>
              <a:t>12/9/2021</a:t>
            </a:fld>
            <a:endParaRPr lang="en-US"/>
          </a:p>
        </p:txBody>
      </p:sp>
      <p:sp>
        <p:nvSpPr>
          <p:cNvPr id="5" name="Footer Placeholder 4">
            <a:extLst>
              <a:ext uri="{FF2B5EF4-FFF2-40B4-BE49-F238E27FC236}">
                <a16:creationId xmlns:a16="http://schemas.microsoft.com/office/drawing/2014/main" id="{37EA3F76-8F50-4571-AB8A-36D04C0E90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C7F8CF-EFDB-410B-A0FF-1C0EBA021296}"/>
              </a:ext>
            </a:extLst>
          </p:cNvPr>
          <p:cNvSpPr>
            <a:spLocks noGrp="1"/>
          </p:cNvSpPr>
          <p:nvPr>
            <p:ph type="sldNum" sz="quarter" idx="12"/>
          </p:nvPr>
        </p:nvSpPr>
        <p:spPr/>
        <p:txBody>
          <a:bodyPr/>
          <a:lstStyle/>
          <a:p>
            <a:fld id="{7BF78F8C-4DE1-42F7-A3DB-C4A297ECB10C}" type="slidenum">
              <a:rPr lang="en-US" smtClean="0"/>
              <a:t>‹#›</a:t>
            </a:fld>
            <a:endParaRPr lang="en-US"/>
          </a:p>
        </p:txBody>
      </p:sp>
    </p:spTree>
    <p:extLst>
      <p:ext uri="{BB962C8B-B14F-4D97-AF65-F5344CB8AC3E}">
        <p14:creationId xmlns:p14="http://schemas.microsoft.com/office/powerpoint/2010/main" val="939660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99C16-812D-4C18-977D-96FF3ECBA1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48A269-A199-418F-8861-49C07FA9E7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FE13F2-213A-4C75-B008-2108DA2AA020}"/>
              </a:ext>
            </a:extLst>
          </p:cNvPr>
          <p:cNvSpPr>
            <a:spLocks noGrp="1"/>
          </p:cNvSpPr>
          <p:nvPr>
            <p:ph type="dt" sz="half" idx="10"/>
          </p:nvPr>
        </p:nvSpPr>
        <p:spPr/>
        <p:txBody>
          <a:bodyPr/>
          <a:lstStyle/>
          <a:p>
            <a:fld id="{12876D54-F1C7-4155-9C26-3F6E66EEDBBB}" type="datetime1">
              <a:rPr lang="en-US" smtClean="0"/>
              <a:t>12/9/2021</a:t>
            </a:fld>
            <a:endParaRPr lang="en-US"/>
          </a:p>
        </p:txBody>
      </p:sp>
      <p:sp>
        <p:nvSpPr>
          <p:cNvPr id="5" name="Footer Placeholder 4">
            <a:extLst>
              <a:ext uri="{FF2B5EF4-FFF2-40B4-BE49-F238E27FC236}">
                <a16:creationId xmlns:a16="http://schemas.microsoft.com/office/drawing/2014/main" id="{DD508C73-AFB6-42CC-AE6D-A8F58CA4E7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8B54B5-A296-4AC9-99B2-62DE25549D84}"/>
              </a:ext>
            </a:extLst>
          </p:cNvPr>
          <p:cNvSpPr>
            <a:spLocks noGrp="1"/>
          </p:cNvSpPr>
          <p:nvPr>
            <p:ph type="sldNum" sz="quarter" idx="12"/>
          </p:nvPr>
        </p:nvSpPr>
        <p:spPr/>
        <p:txBody>
          <a:bodyPr/>
          <a:lstStyle/>
          <a:p>
            <a:fld id="{7BF78F8C-4DE1-42F7-A3DB-C4A297ECB10C}" type="slidenum">
              <a:rPr lang="en-US" smtClean="0"/>
              <a:t>‹#›</a:t>
            </a:fld>
            <a:endParaRPr lang="en-US"/>
          </a:p>
        </p:txBody>
      </p:sp>
    </p:spTree>
    <p:extLst>
      <p:ext uri="{BB962C8B-B14F-4D97-AF65-F5344CB8AC3E}">
        <p14:creationId xmlns:p14="http://schemas.microsoft.com/office/powerpoint/2010/main" val="2512374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EEDD4-EE84-4177-946F-C876C83299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1099F9-1E21-4635-B0B0-B4AC6B522A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BFD5383-A28D-4BA9-A7F2-EE4CB9997B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C8ABDF-12DB-4298-871D-EF120E232A40}"/>
              </a:ext>
            </a:extLst>
          </p:cNvPr>
          <p:cNvSpPr>
            <a:spLocks noGrp="1"/>
          </p:cNvSpPr>
          <p:nvPr>
            <p:ph type="dt" sz="half" idx="10"/>
          </p:nvPr>
        </p:nvSpPr>
        <p:spPr/>
        <p:txBody>
          <a:bodyPr/>
          <a:lstStyle/>
          <a:p>
            <a:fld id="{C499FF29-0E9B-4B11-8425-1E96F06B39F2}" type="datetime1">
              <a:rPr lang="en-US" smtClean="0"/>
              <a:t>12/9/2021</a:t>
            </a:fld>
            <a:endParaRPr lang="en-US"/>
          </a:p>
        </p:txBody>
      </p:sp>
      <p:sp>
        <p:nvSpPr>
          <p:cNvPr id="6" name="Footer Placeholder 5">
            <a:extLst>
              <a:ext uri="{FF2B5EF4-FFF2-40B4-BE49-F238E27FC236}">
                <a16:creationId xmlns:a16="http://schemas.microsoft.com/office/drawing/2014/main" id="{0A08CA17-7F8C-4071-AFFC-E1139A0ABA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16A7FE-8791-4577-9D23-25AD3058E629}"/>
              </a:ext>
            </a:extLst>
          </p:cNvPr>
          <p:cNvSpPr>
            <a:spLocks noGrp="1"/>
          </p:cNvSpPr>
          <p:nvPr>
            <p:ph type="sldNum" sz="quarter" idx="12"/>
          </p:nvPr>
        </p:nvSpPr>
        <p:spPr/>
        <p:txBody>
          <a:bodyPr/>
          <a:lstStyle/>
          <a:p>
            <a:fld id="{7BF78F8C-4DE1-42F7-A3DB-C4A297ECB10C}" type="slidenum">
              <a:rPr lang="en-US" smtClean="0"/>
              <a:t>‹#›</a:t>
            </a:fld>
            <a:endParaRPr lang="en-US"/>
          </a:p>
        </p:txBody>
      </p:sp>
    </p:spTree>
    <p:extLst>
      <p:ext uri="{BB962C8B-B14F-4D97-AF65-F5344CB8AC3E}">
        <p14:creationId xmlns:p14="http://schemas.microsoft.com/office/powerpoint/2010/main" val="1623712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2A564-83EA-40B3-83B9-A8761A615AB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E8B48D-6746-4559-875B-D263A19F18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0E7186-8D07-4AA1-8567-EE42ECFFE2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453DAE-D148-4B36-8023-BA8866044D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C08DBD5-0B2A-4494-919F-83E50E8AC7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449FEF-1AD9-4892-9FCE-096069FAB9A2}"/>
              </a:ext>
            </a:extLst>
          </p:cNvPr>
          <p:cNvSpPr>
            <a:spLocks noGrp="1"/>
          </p:cNvSpPr>
          <p:nvPr>
            <p:ph type="dt" sz="half" idx="10"/>
          </p:nvPr>
        </p:nvSpPr>
        <p:spPr/>
        <p:txBody>
          <a:bodyPr/>
          <a:lstStyle/>
          <a:p>
            <a:fld id="{C67E7B91-02BE-4FCA-BB9B-D0B7F0D4DA17}" type="datetime1">
              <a:rPr lang="en-US" smtClean="0"/>
              <a:t>12/9/2021</a:t>
            </a:fld>
            <a:endParaRPr lang="en-US"/>
          </a:p>
        </p:txBody>
      </p:sp>
      <p:sp>
        <p:nvSpPr>
          <p:cNvPr id="8" name="Footer Placeholder 7">
            <a:extLst>
              <a:ext uri="{FF2B5EF4-FFF2-40B4-BE49-F238E27FC236}">
                <a16:creationId xmlns:a16="http://schemas.microsoft.com/office/drawing/2014/main" id="{C1913709-3A12-40BD-80CB-1F0B61DD39D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5E8274-7251-44CE-9D9B-2F06A5722EDB}"/>
              </a:ext>
            </a:extLst>
          </p:cNvPr>
          <p:cNvSpPr>
            <a:spLocks noGrp="1"/>
          </p:cNvSpPr>
          <p:nvPr>
            <p:ph type="sldNum" sz="quarter" idx="12"/>
          </p:nvPr>
        </p:nvSpPr>
        <p:spPr/>
        <p:txBody>
          <a:bodyPr/>
          <a:lstStyle/>
          <a:p>
            <a:fld id="{7BF78F8C-4DE1-42F7-A3DB-C4A297ECB10C}" type="slidenum">
              <a:rPr lang="en-US" smtClean="0"/>
              <a:t>‹#›</a:t>
            </a:fld>
            <a:endParaRPr lang="en-US"/>
          </a:p>
        </p:txBody>
      </p:sp>
    </p:spTree>
    <p:extLst>
      <p:ext uri="{BB962C8B-B14F-4D97-AF65-F5344CB8AC3E}">
        <p14:creationId xmlns:p14="http://schemas.microsoft.com/office/powerpoint/2010/main" val="705325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F03BD-9E39-4F89-A7EE-B11527BF32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744756-B3F6-4E0B-AB54-793CBDD23575}"/>
              </a:ext>
            </a:extLst>
          </p:cNvPr>
          <p:cNvSpPr>
            <a:spLocks noGrp="1"/>
          </p:cNvSpPr>
          <p:nvPr>
            <p:ph type="dt" sz="half" idx="10"/>
          </p:nvPr>
        </p:nvSpPr>
        <p:spPr/>
        <p:txBody>
          <a:bodyPr/>
          <a:lstStyle/>
          <a:p>
            <a:fld id="{3D1675F4-273D-4910-AEE1-175FB3D3551B}" type="datetime1">
              <a:rPr lang="en-US" smtClean="0"/>
              <a:t>12/9/2021</a:t>
            </a:fld>
            <a:endParaRPr lang="en-US"/>
          </a:p>
        </p:txBody>
      </p:sp>
      <p:sp>
        <p:nvSpPr>
          <p:cNvPr id="4" name="Footer Placeholder 3">
            <a:extLst>
              <a:ext uri="{FF2B5EF4-FFF2-40B4-BE49-F238E27FC236}">
                <a16:creationId xmlns:a16="http://schemas.microsoft.com/office/drawing/2014/main" id="{C46EE4A5-2C74-453F-A331-36F84CEB9E8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571318-BC25-4E4F-99AA-83044CD2B7C4}"/>
              </a:ext>
            </a:extLst>
          </p:cNvPr>
          <p:cNvSpPr>
            <a:spLocks noGrp="1"/>
          </p:cNvSpPr>
          <p:nvPr>
            <p:ph type="sldNum" sz="quarter" idx="12"/>
          </p:nvPr>
        </p:nvSpPr>
        <p:spPr/>
        <p:txBody>
          <a:bodyPr/>
          <a:lstStyle/>
          <a:p>
            <a:fld id="{7BF78F8C-4DE1-42F7-A3DB-C4A297ECB10C}" type="slidenum">
              <a:rPr lang="en-US" smtClean="0"/>
              <a:t>‹#›</a:t>
            </a:fld>
            <a:endParaRPr lang="en-US"/>
          </a:p>
        </p:txBody>
      </p:sp>
    </p:spTree>
    <p:extLst>
      <p:ext uri="{BB962C8B-B14F-4D97-AF65-F5344CB8AC3E}">
        <p14:creationId xmlns:p14="http://schemas.microsoft.com/office/powerpoint/2010/main" val="3516576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81ECF0-36EB-4378-B33B-411F2671D579}"/>
              </a:ext>
            </a:extLst>
          </p:cNvPr>
          <p:cNvSpPr>
            <a:spLocks noGrp="1"/>
          </p:cNvSpPr>
          <p:nvPr>
            <p:ph type="dt" sz="half" idx="10"/>
          </p:nvPr>
        </p:nvSpPr>
        <p:spPr/>
        <p:txBody>
          <a:bodyPr/>
          <a:lstStyle/>
          <a:p>
            <a:fld id="{B430B2B5-D160-4265-9EB3-FF03A6F69FAD}" type="datetime1">
              <a:rPr lang="en-US" smtClean="0"/>
              <a:t>12/9/2021</a:t>
            </a:fld>
            <a:endParaRPr lang="en-US"/>
          </a:p>
        </p:txBody>
      </p:sp>
      <p:sp>
        <p:nvSpPr>
          <p:cNvPr id="3" name="Footer Placeholder 2">
            <a:extLst>
              <a:ext uri="{FF2B5EF4-FFF2-40B4-BE49-F238E27FC236}">
                <a16:creationId xmlns:a16="http://schemas.microsoft.com/office/drawing/2014/main" id="{1B5EEB68-AEE6-4876-8305-6E8FD8232FB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DDDCEC0-BFB4-4463-8A3B-1B9B126F5B08}"/>
              </a:ext>
            </a:extLst>
          </p:cNvPr>
          <p:cNvSpPr>
            <a:spLocks noGrp="1"/>
          </p:cNvSpPr>
          <p:nvPr>
            <p:ph type="sldNum" sz="quarter" idx="12"/>
          </p:nvPr>
        </p:nvSpPr>
        <p:spPr/>
        <p:txBody>
          <a:bodyPr/>
          <a:lstStyle/>
          <a:p>
            <a:fld id="{7BF78F8C-4DE1-42F7-A3DB-C4A297ECB10C}" type="slidenum">
              <a:rPr lang="en-US" smtClean="0"/>
              <a:t>‹#›</a:t>
            </a:fld>
            <a:endParaRPr lang="en-US"/>
          </a:p>
        </p:txBody>
      </p:sp>
    </p:spTree>
    <p:extLst>
      <p:ext uri="{BB962C8B-B14F-4D97-AF65-F5344CB8AC3E}">
        <p14:creationId xmlns:p14="http://schemas.microsoft.com/office/powerpoint/2010/main" val="949568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6B711-89D4-49F9-801C-5C97B920ED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F92201-C1D8-4391-8983-925AB6760D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18DFC0-9ED0-46AD-8F9F-2030E529A9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E4440A-2F47-4656-AEE1-EB44B91291AC}"/>
              </a:ext>
            </a:extLst>
          </p:cNvPr>
          <p:cNvSpPr>
            <a:spLocks noGrp="1"/>
          </p:cNvSpPr>
          <p:nvPr>
            <p:ph type="dt" sz="half" idx="10"/>
          </p:nvPr>
        </p:nvSpPr>
        <p:spPr/>
        <p:txBody>
          <a:bodyPr/>
          <a:lstStyle/>
          <a:p>
            <a:fld id="{D3AA83A2-D2B1-49E1-9E2D-50DA67B41421}" type="datetime1">
              <a:rPr lang="en-US" smtClean="0"/>
              <a:t>12/9/2021</a:t>
            </a:fld>
            <a:endParaRPr lang="en-US"/>
          </a:p>
        </p:txBody>
      </p:sp>
      <p:sp>
        <p:nvSpPr>
          <p:cNvPr id="6" name="Footer Placeholder 5">
            <a:extLst>
              <a:ext uri="{FF2B5EF4-FFF2-40B4-BE49-F238E27FC236}">
                <a16:creationId xmlns:a16="http://schemas.microsoft.com/office/drawing/2014/main" id="{007DA2ED-9C87-4026-A394-6EA3D56064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44C7CB-39B0-499D-A29A-E0A7B292A89D}"/>
              </a:ext>
            </a:extLst>
          </p:cNvPr>
          <p:cNvSpPr>
            <a:spLocks noGrp="1"/>
          </p:cNvSpPr>
          <p:nvPr>
            <p:ph type="sldNum" sz="quarter" idx="12"/>
          </p:nvPr>
        </p:nvSpPr>
        <p:spPr/>
        <p:txBody>
          <a:bodyPr/>
          <a:lstStyle/>
          <a:p>
            <a:fld id="{7BF78F8C-4DE1-42F7-A3DB-C4A297ECB10C}" type="slidenum">
              <a:rPr lang="en-US" smtClean="0"/>
              <a:t>‹#›</a:t>
            </a:fld>
            <a:endParaRPr lang="en-US"/>
          </a:p>
        </p:txBody>
      </p:sp>
    </p:spTree>
    <p:extLst>
      <p:ext uri="{BB962C8B-B14F-4D97-AF65-F5344CB8AC3E}">
        <p14:creationId xmlns:p14="http://schemas.microsoft.com/office/powerpoint/2010/main" val="900189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617F8-C3CE-4CE5-B538-493937E678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3942171-302E-4454-BD7F-685528CD67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4AC85B5-B184-4E24-A85D-DD8BFD2BB2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F486EC-A5A4-49FE-9AC2-17C5E0B7AD23}"/>
              </a:ext>
            </a:extLst>
          </p:cNvPr>
          <p:cNvSpPr>
            <a:spLocks noGrp="1"/>
          </p:cNvSpPr>
          <p:nvPr>
            <p:ph type="dt" sz="half" idx="10"/>
          </p:nvPr>
        </p:nvSpPr>
        <p:spPr/>
        <p:txBody>
          <a:bodyPr/>
          <a:lstStyle/>
          <a:p>
            <a:fld id="{342BE076-82BF-4519-A229-C43D2EF840A1}" type="datetime1">
              <a:rPr lang="en-US" smtClean="0"/>
              <a:t>12/9/2021</a:t>
            </a:fld>
            <a:endParaRPr lang="en-US"/>
          </a:p>
        </p:txBody>
      </p:sp>
      <p:sp>
        <p:nvSpPr>
          <p:cNvPr id="6" name="Footer Placeholder 5">
            <a:extLst>
              <a:ext uri="{FF2B5EF4-FFF2-40B4-BE49-F238E27FC236}">
                <a16:creationId xmlns:a16="http://schemas.microsoft.com/office/drawing/2014/main" id="{AB21B396-F5F2-4ABB-A308-A52A198BA1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9C52FC-A399-42B7-B914-DE42CAE13341}"/>
              </a:ext>
            </a:extLst>
          </p:cNvPr>
          <p:cNvSpPr>
            <a:spLocks noGrp="1"/>
          </p:cNvSpPr>
          <p:nvPr>
            <p:ph type="sldNum" sz="quarter" idx="12"/>
          </p:nvPr>
        </p:nvSpPr>
        <p:spPr/>
        <p:txBody>
          <a:bodyPr/>
          <a:lstStyle/>
          <a:p>
            <a:fld id="{7BF78F8C-4DE1-42F7-A3DB-C4A297ECB10C}" type="slidenum">
              <a:rPr lang="en-US" smtClean="0"/>
              <a:t>‹#›</a:t>
            </a:fld>
            <a:endParaRPr lang="en-US"/>
          </a:p>
        </p:txBody>
      </p:sp>
    </p:spTree>
    <p:extLst>
      <p:ext uri="{BB962C8B-B14F-4D97-AF65-F5344CB8AC3E}">
        <p14:creationId xmlns:p14="http://schemas.microsoft.com/office/powerpoint/2010/main" val="3226879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1275BA-54C4-4EAF-AEBD-1F76686F0C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7C9F137-6A49-488E-8979-7D643F57AB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43E8C5-8ADD-44BE-80EB-BA8810DECE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769721-D89A-43F4-B266-E529362FDED2}" type="datetime1">
              <a:rPr lang="en-US" smtClean="0"/>
              <a:t>12/9/2021</a:t>
            </a:fld>
            <a:endParaRPr lang="en-US"/>
          </a:p>
        </p:txBody>
      </p:sp>
      <p:sp>
        <p:nvSpPr>
          <p:cNvPr id="5" name="Footer Placeholder 4">
            <a:extLst>
              <a:ext uri="{FF2B5EF4-FFF2-40B4-BE49-F238E27FC236}">
                <a16:creationId xmlns:a16="http://schemas.microsoft.com/office/drawing/2014/main" id="{8EB52C63-ED8A-4D18-B23C-C40A8906B3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F7CDAD-1744-4702-81E3-5651752571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F78F8C-4DE1-42F7-A3DB-C4A297ECB10C}" type="slidenum">
              <a:rPr lang="en-US" smtClean="0"/>
              <a:t>‹#›</a:t>
            </a:fld>
            <a:endParaRPr lang="en-US"/>
          </a:p>
        </p:txBody>
      </p:sp>
    </p:spTree>
    <p:extLst>
      <p:ext uri="{BB962C8B-B14F-4D97-AF65-F5344CB8AC3E}">
        <p14:creationId xmlns:p14="http://schemas.microsoft.com/office/powerpoint/2010/main" val="251902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chart" Target="../charts/char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B6C63-3A39-456D-A77B-31F42B26032A}"/>
              </a:ext>
            </a:extLst>
          </p:cNvPr>
          <p:cNvSpPr>
            <a:spLocks noGrp="1"/>
          </p:cNvSpPr>
          <p:nvPr>
            <p:ph type="ctrTitle"/>
          </p:nvPr>
        </p:nvSpPr>
        <p:spPr>
          <a:xfrm>
            <a:off x="1524000" y="1441449"/>
            <a:ext cx="9144000" cy="2387600"/>
          </a:xfrm>
        </p:spPr>
        <p:txBody>
          <a:bodyPr>
            <a:normAutofit fontScale="90000"/>
          </a:bodyPr>
          <a:lstStyle/>
          <a:p>
            <a:r>
              <a:rPr lang="en-US" b="1" dirty="0"/>
              <a:t>Employment Precarity as a Risk Factor for Adverse Behavioral Health Outcomes</a:t>
            </a:r>
          </a:p>
        </p:txBody>
      </p:sp>
      <p:sp>
        <p:nvSpPr>
          <p:cNvPr id="3" name="Subtitle 2">
            <a:extLst>
              <a:ext uri="{FF2B5EF4-FFF2-40B4-BE49-F238E27FC236}">
                <a16:creationId xmlns:a16="http://schemas.microsoft.com/office/drawing/2014/main" id="{38CE7EA3-9A3F-4F0A-AA17-65E3B0BA4D45}"/>
              </a:ext>
            </a:extLst>
          </p:cNvPr>
          <p:cNvSpPr>
            <a:spLocks noGrp="1"/>
          </p:cNvSpPr>
          <p:nvPr>
            <p:ph type="subTitle" idx="1"/>
          </p:nvPr>
        </p:nvSpPr>
        <p:spPr>
          <a:xfrm>
            <a:off x="1524000" y="4222751"/>
            <a:ext cx="9144000" cy="2133599"/>
          </a:xfrm>
        </p:spPr>
        <p:txBody>
          <a:bodyPr>
            <a:normAutofit fontScale="92500" lnSpcReduction="20000"/>
          </a:bodyPr>
          <a:lstStyle/>
          <a:p>
            <a:r>
              <a:rPr lang="en-US" b="1" dirty="0">
                <a:solidFill>
                  <a:schemeClr val="accent5">
                    <a:lumMod val="75000"/>
                  </a:schemeClr>
                </a:solidFill>
              </a:rPr>
              <a:t>Presentation by Tessa Bonney, MPH, PhD</a:t>
            </a:r>
          </a:p>
          <a:p>
            <a:r>
              <a:rPr lang="en-US" dirty="0">
                <a:solidFill>
                  <a:schemeClr val="accent5">
                    <a:lumMod val="75000"/>
                  </a:schemeClr>
                </a:solidFill>
              </a:rPr>
              <a:t>Assistant Professor at University of Illinois at Chicago School of Public Health Division of Environmental and Occupational Health Sciences</a:t>
            </a:r>
          </a:p>
          <a:p>
            <a:endParaRPr lang="en-US" dirty="0">
              <a:solidFill>
                <a:schemeClr val="accent5">
                  <a:lumMod val="75000"/>
                </a:schemeClr>
              </a:solidFill>
            </a:endParaRPr>
          </a:p>
          <a:p>
            <a:r>
              <a:rPr lang="en-US" dirty="0">
                <a:solidFill>
                  <a:schemeClr val="accent5">
                    <a:lumMod val="75000"/>
                  </a:schemeClr>
                </a:solidFill>
              </a:rPr>
              <a:t>Midwest Injury Prevention Alliance (MIPA) Summit</a:t>
            </a:r>
          </a:p>
          <a:p>
            <a:r>
              <a:rPr lang="en-US" dirty="0">
                <a:solidFill>
                  <a:schemeClr val="accent5">
                    <a:lumMod val="75000"/>
                  </a:schemeClr>
                </a:solidFill>
              </a:rPr>
              <a:t>December 9</a:t>
            </a:r>
            <a:r>
              <a:rPr lang="en-US" baseline="30000" dirty="0">
                <a:solidFill>
                  <a:schemeClr val="accent5">
                    <a:lumMod val="75000"/>
                  </a:schemeClr>
                </a:solidFill>
              </a:rPr>
              <a:t>th</a:t>
            </a:r>
            <a:r>
              <a:rPr lang="en-US" dirty="0">
                <a:solidFill>
                  <a:schemeClr val="accent5">
                    <a:lumMod val="75000"/>
                  </a:schemeClr>
                </a:solidFill>
              </a:rPr>
              <a:t>, 2021</a:t>
            </a:r>
          </a:p>
          <a:p>
            <a:endParaRPr lang="en-US" dirty="0"/>
          </a:p>
        </p:txBody>
      </p:sp>
      <p:sp>
        <p:nvSpPr>
          <p:cNvPr id="4" name="Slide Number Placeholder 3">
            <a:extLst>
              <a:ext uri="{FF2B5EF4-FFF2-40B4-BE49-F238E27FC236}">
                <a16:creationId xmlns:a16="http://schemas.microsoft.com/office/drawing/2014/main" id="{A45F6055-3A75-468E-BA55-345E4A91EA3D}"/>
              </a:ext>
            </a:extLst>
          </p:cNvPr>
          <p:cNvSpPr>
            <a:spLocks noGrp="1"/>
          </p:cNvSpPr>
          <p:nvPr>
            <p:ph type="sldNum" sz="quarter" idx="12"/>
          </p:nvPr>
        </p:nvSpPr>
        <p:spPr/>
        <p:txBody>
          <a:bodyPr/>
          <a:lstStyle/>
          <a:p>
            <a:fld id="{7BF78F8C-4DE1-42F7-A3DB-C4A297ECB10C}" type="slidenum">
              <a:rPr lang="en-US" smtClean="0"/>
              <a:t>1</a:t>
            </a:fld>
            <a:endParaRPr lang="en-US"/>
          </a:p>
        </p:txBody>
      </p:sp>
    </p:spTree>
    <p:extLst>
      <p:ext uri="{BB962C8B-B14F-4D97-AF65-F5344CB8AC3E}">
        <p14:creationId xmlns:p14="http://schemas.microsoft.com/office/powerpoint/2010/main" val="3526373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39BD8-6F3F-4DF4-9DE7-FF77E027018D}"/>
              </a:ext>
            </a:extLst>
          </p:cNvPr>
          <p:cNvSpPr>
            <a:spLocks noGrp="1"/>
          </p:cNvSpPr>
          <p:nvPr>
            <p:ph type="title"/>
          </p:nvPr>
        </p:nvSpPr>
        <p:spPr>
          <a:xfrm>
            <a:off x="838200" y="365125"/>
            <a:ext cx="11103864" cy="1325563"/>
          </a:xfrm>
        </p:spPr>
        <p:txBody>
          <a:bodyPr/>
          <a:lstStyle/>
          <a:p>
            <a:r>
              <a:rPr lang="en-US" b="1" dirty="0"/>
              <a:t>Precarious Employment &amp; Occupational Hazards</a:t>
            </a:r>
          </a:p>
        </p:txBody>
      </p:sp>
      <p:sp>
        <p:nvSpPr>
          <p:cNvPr id="6" name="Content Placeholder 5">
            <a:extLst>
              <a:ext uri="{FF2B5EF4-FFF2-40B4-BE49-F238E27FC236}">
                <a16:creationId xmlns:a16="http://schemas.microsoft.com/office/drawing/2014/main" id="{7ABC1AA6-5A0E-4BFB-8186-C7831CB6152C}"/>
              </a:ext>
            </a:extLst>
          </p:cNvPr>
          <p:cNvSpPr>
            <a:spLocks noGrp="1"/>
          </p:cNvSpPr>
          <p:nvPr>
            <p:ph sz="half" idx="2"/>
          </p:nvPr>
        </p:nvSpPr>
        <p:spPr>
          <a:xfrm>
            <a:off x="8610600" y="1825625"/>
            <a:ext cx="2743200" cy="4351338"/>
          </a:xfrm>
        </p:spPr>
        <p:txBody>
          <a:bodyPr>
            <a:normAutofit lnSpcReduction="10000"/>
          </a:bodyPr>
          <a:lstStyle/>
          <a:p>
            <a:pPr marL="0" indent="0" algn="r">
              <a:spcBef>
                <a:spcPts val="1200"/>
              </a:spcBef>
              <a:spcAft>
                <a:spcPts val="600"/>
              </a:spcAft>
              <a:buNone/>
            </a:pPr>
            <a:r>
              <a:rPr lang="en-US" dirty="0"/>
              <a:t>Data from the Greater Lawndale Healthy Work Project (2018).</a:t>
            </a:r>
          </a:p>
          <a:p>
            <a:pPr marL="457200" lvl="1" indent="0" algn="r">
              <a:spcBef>
                <a:spcPts val="1200"/>
              </a:spcBef>
              <a:spcAft>
                <a:spcPts val="600"/>
              </a:spcAft>
              <a:buNone/>
            </a:pPr>
            <a:r>
              <a:rPr lang="en-US" dirty="0"/>
              <a:t>Employment precarity calculated using 10-item measure.</a:t>
            </a:r>
          </a:p>
          <a:p>
            <a:pPr marL="457200" lvl="1" indent="0" algn="r">
              <a:spcBef>
                <a:spcPts val="1200"/>
              </a:spcBef>
              <a:spcAft>
                <a:spcPts val="600"/>
              </a:spcAft>
              <a:buNone/>
            </a:pPr>
            <a:r>
              <a:rPr lang="en-US" dirty="0"/>
              <a:t>Hazard exposure time Likert-scale.</a:t>
            </a:r>
          </a:p>
        </p:txBody>
      </p:sp>
      <p:sp>
        <p:nvSpPr>
          <p:cNvPr id="4" name="Slide Number Placeholder 3">
            <a:extLst>
              <a:ext uri="{FF2B5EF4-FFF2-40B4-BE49-F238E27FC236}">
                <a16:creationId xmlns:a16="http://schemas.microsoft.com/office/drawing/2014/main" id="{26AF8331-70C3-41CE-946A-195D0B9F1F39}"/>
              </a:ext>
            </a:extLst>
          </p:cNvPr>
          <p:cNvSpPr>
            <a:spLocks noGrp="1"/>
          </p:cNvSpPr>
          <p:nvPr>
            <p:ph type="sldNum" sz="quarter" idx="12"/>
          </p:nvPr>
        </p:nvSpPr>
        <p:spPr/>
        <p:txBody>
          <a:bodyPr/>
          <a:lstStyle/>
          <a:p>
            <a:fld id="{7BF78F8C-4DE1-42F7-A3DB-C4A297ECB10C}" type="slidenum">
              <a:rPr lang="en-US" smtClean="0"/>
              <a:t>10</a:t>
            </a:fld>
            <a:endParaRPr lang="en-US"/>
          </a:p>
        </p:txBody>
      </p:sp>
      <p:graphicFrame>
        <p:nvGraphicFramePr>
          <p:cNvPr id="7" name="Chart 6">
            <a:extLst>
              <a:ext uri="{FF2B5EF4-FFF2-40B4-BE49-F238E27FC236}">
                <a16:creationId xmlns:a16="http://schemas.microsoft.com/office/drawing/2014/main" id="{1866FE6D-25B0-40CD-8B96-46E8B848C994}"/>
              </a:ext>
            </a:extLst>
          </p:cNvPr>
          <p:cNvGraphicFramePr>
            <a:graphicFrameLocks/>
          </p:cNvGraphicFramePr>
          <p:nvPr>
            <p:extLst>
              <p:ext uri="{D42A27DB-BD31-4B8C-83A1-F6EECF244321}">
                <p14:modId xmlns:p14="http://schemas.microsoft.com/office/powerpoint/2010/main" val="2663456514"/>
              </p:ext>
            </p:extLst>
          </p:nvPr>
        </p:nvGraphicFramePr>
        <p:xfrm>
          <a:off x="419100" y="4163361"/>
          <a:ext cx="8191500" cy="255811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4ADF02D3-C825-450F-BD7D-9391E825BE9C}"/>
              </a:ext>
            </a:extLst>
          </p:cNvPr>
          <p:cNvGraphicFramePr>
            <a:graphicFrameLocks/>
          </p:cNvGraphicFramePr>
          <p:nvPr>
            <p:extLst>
              <p:ext uri="{D42A27DB-BD31-4B8C-83A1-F6EECF244321}">
                <p14:modId xmlns:p14="http://schemas.microsoft.com/office/powerpoint/2010/main" val="780713419"/>
              </p:ext>
            </p:extLst>
          </p:nvPr>
        </p:nvGraphicFramePr>
        <p:xfrm>
          <a:off x="419100" y="1690687"/>
          <a:ext cx="8191500" cy="246697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23048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AFF27B5-EBBA-4C1F-8AC1-C7C93EE0A51F}"/>
              </a:ext>
            </a:extLst>
          </p:cNvPr>
          <p:cNvSpPr>
            <a:spLocks noGrp="1"/>
          </p:cNvSpPr>
          <p:nvPr>
            <p:ph type="title"/>
          </p:nvPr>
        </p:nvSpPr>
        <p:spPr/>
        <p:txBody>
          <a:bodyPr/>
          <a:lstStyle/>
          <a:p>
            <a:r>
              <a:rPr lang="en-US" dirty="0"/>
              <a:t>Key Takeaways</a:t>
            </a:r>
          </a:p>
        </p:txBody>
      </p:sp>
      <p:sp>
        <p:nvSpPr>
          <p:cNvPr id="7" name="Content Placeholder 6">
            <a:extLst>
              <a:ext uri="{FF2B5EF4-FFF2-40B4-BE49-F238E27FC236}">
                <a16:creationId xmlns:a16="http://schemas.microsoft.com/office/drawing/2014/main" id="{A31FB033-00C7-4C57-BBF0-D45B736DFF4C}"/>
              </a:ext>
            </a:extLst>
          </p:cNvPr>
          <p:cNvSpPr>
            <a:spLocks noGrp="1"/>
          </p:cNvSpPr>
          <p:nvPr>
            <p:ph idx="1"/>
          </p:nvPr>
        </p:nvSpPr>
        <p:spPr/>
        <p:txBody>
          <a:bodyPr>
            <a:normAutofit/>
          </a:bodyPr>
          <a:lstStyle/>
          <a:p>
            <a:r>
              <a:rPr lang="en-US" dirty="0"/>
              <a:t>Employment precarity is an </a:t>
            </a:r>
            <a:r>
              <a:rPr lang="en-US" b="1" dirty="0">
                <a:solidFill>
                  <a:schemeClr val="accent5">
                    <a:lumMod val="75000"/>
                  </a:schemeClr>
                </a:solidFill>
              </a:rPr>
              <a:t>important risk factor </a:t>
            </a:r>
            <a:r>
              <a:rPr lang="en-US" dirty="0"/>
              <a:t>for adverse occupational and behavioral health outcomes. </a:t>
            </a:r>
          </a:p>
          <a:p>
            <a:r>
              <a:rPr lang="en-US" dirty="0"/>
              <a:t>Precariously employed workers: </a:t>
            </a:r>
          </a:p>
          <a:p>
            <a:pPr lvl="1"/>
            <a:r>
              <a:rPr lang="en-US" dirty="0">
                <a:solidFill>
                  <a:schemeClr val="accent5">
                    <a:lumMod val="75000"/>
                  </a:schemeClr>
                </a:solidFill>
              </a:rPr>
              <a:t>Are disproportionately exposed to recognized occupational hazards;</a:t>
            </a:r>
          </a:p>
          <a:p>
            <a:pPr lvl="1"/>
            <a:r>
              <a:rPr lang="en-US" dirty="0">
                <a:solidFill>
                  <a:schemeClr val="accent5">
                    <a:lumMod val="75000"/>
                  </a:schemeClr>
                </a:solidFill>
              </a:rPr>
              <a:t>Bear disproportionate burden of injury on the job; and</a:t>
            </a:r>
          </a:p>
          <a:p>
            <a:pPr lvl="1"/>
            <a:r>
              <a:rPr lang="en-US" dirty="0">
                <a:solidFill>
                  <a:schemeClr val="accent5">
                    <a:lumMod val="75000"/>
                  </a:schemeClr>
                </a:solidFill>
              </a:rPr>
              <a:t>Are more likely than stably employed workers to report symptoms of distress and hazardous substance use behaviors</a:t>
            </a:r>
          </a:p>
          <a:p>
            <a:r>
              <a:rPr lang="en-US" dirty="0"/>
              <a:t>Opportunity for researchers and practitioners to consider employment precarity in assessment of injury risk in the workforce.</a:t>
            </a:r>
          </a:p>
          <a:p>
            <a:pPr lvl="1"/>
            <a:endParaRPr lang="en-US" dirty="0"/>
          </a:p>
        </p:txBody>
      </p:sp>
      <p:sp>
        <p:nvSpPr>
          <p:cNvPr id="5" name="Slide Number Placeholder 4">
            <a:extLst>
              <a:ext uri="{FF2B5EF4-FFF2-40B4-BE49-F238E27FC236}">
                <a16:creationId xmlns:a16="http://schemas.microsoft.com/office/drawing/2014/main" id="{F33C0EA8-493D-4D3C-9BA9-3F1E06488A9C}"/>
              </a:ext>
            </a:extLst>
          </p:cNvPr>
          <p:cNvSpPr>
            <a:spLocks noGrp="1"/>
          </p:cNvSpPr>
          <p:nvPr>
            <p:ph type="sldNum" sz="quarter" idx="12"/>
          </p:nvPr>
        </p:nvSpPr>
        <p:spPr/>
        <p:txBody>
          <a:bodyPr/>
          <a:lstStyle/>
          <a:p>
            <a:fld id="{7BF78F8C-4DE1-42F7-A3DB-C4A297ECB10C}" type="slidenum">
              <a:rPr lang="en-US" smtClean="0"/>
              <a:t>11</a:t>
            </a:fld>
            <a:endParaRPr lang="en-US"/>
          </a:p>
        </p:txBody>
      </p:sp>
    </p:spTree>
    <p:extLst>
      <p:ext uri="{BB962C8B-B14F-4D97-AF65-F5344CB8AC3E}">
        <p14:creationId xmlns:p14="http://schemas.microsoft.com/office/powerpoint/2010/main" val="2900785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B53E-0666-45D6-B868-AB121A10740E}"/>
              </a:ext>
            </a:extLst>
          </p:cNvPr>
          <p:cNvSpPr>
            <a:spLocks noGrp="1"/>
          </p:cNvSpPr>
          <p:nvPr>
            <p:ph type="title"/>
          </p:nvPr>
        </p:nvSpPr>
        <p:spPr/>
        <p:txBody>
          <a:bodyPr/>
          <a:lstStyle/>
          <a:p>
            <a:r>
              <a:rPr lang="en-US" b="1" dirty="0"/>
              <a:t>Funding for Research Works</a:t>
            </a:r>
          </a:p>
        </p:txBody>
      </p:sp>
      <p:sp>
        <p:nvSpPr>
          <p:cNvPr id="3" name="Content Placeholder 2">
            <a:extLst>
              <a:ext uri="{FF2B5EF4-FFF2-40B4-BE49-F238E27FC236}">
                <a16:creationId xmlns:a16="http://schemas.microsoft.com/office/drawing/2014/main" id="{2551C39B-5A5B-428A-B877-BCC31AAAFB30}"/>
              </a:ext>
            </a:extLst>
          </p:cNvPr>
          <p:cNvSpPr>
            <a:spLocks noGrp="1"/>
          </p:cNvSpPr>
          <p:nvPr>
            <p:ph idx="1"/>
          </p:nvPr>
        </p:nvSpPr>
        <p:spPr/>
        <p:txBody>
          <a:bodyPr/>
          <a:lstStyle/>
          <a:p>
            <a:pPr marL="0" indent="0">
              <a:buNone/>
            </a:pPr>
            <a:r>
              <a:rPr lang="en-US" sz="2800" dirty="0">
                <a:solidFill>
                  <a:schemeClr val="bg2">
                    <a:lumMod val="50000"/>
                  </a:schemeClr>
                </a:solidFill>
                <a:latin typeface="Lato" panose="020F0502020204030203" pitchFamily="34" charset="0"/>
                <a:cs typeface="Arial" panose="020B0604020202020204" pitchFamily="34" charset="0"/>
              </a:rPr>
              <a:t>Funding for the </a:t>
            </a:r>
            <a:r>
              <a:rPr lang="en-US" dirty="0">
                <a:solidFill>
                  <a:schemeClr val="bg2">
                    <a:lumMod val="50000"/>
                  </a:schemeClr>
                </a:solidFill>
                <a:latin typeface="Lato" panose="020F0502020204030203" pitchFamily="34" charset="0"/>
                <a:cs typeface="Arial" panose="020B0604020202020204" pitchFamily="34" charset="0"/>
              </a:rPr>
              <a:t>research projects presented here </a:t>
            </a:r>
            <a:r>
              <a:rPr lang="en-US" sz="2800" dirty="0">
                <a:solidFill>
                  <a:schemeClr val="bg2">
                    <a:lumMod val="50000"/>
                  </a:schemeClr>
                </a:solidFill>
                <a:latin typeface="Lato" panose="020F0502020204030203" pitchFamily="34" charset="0"/>
                <a:cs typeface="Arial" panose="020B0604020202020204" pitchFamily="34" charset="0"/>
              </a:rPr>
              <a:t>was made possible by the Centers for Disease Control and Prevention National Institute of Occupational Safety and Health under grant numbers U19 OH011232 and OH008672-15. The views expressed here do not necessarily reflect the official policies of the Department of Health and Human Services, nor does the mention of trade names, commercial practices, or organizations imply endorsement by the U.S. Government.</a:t>
            </a:r>
          </a:p>
          <a:p>
            <a:pPr marL="0" indent="0">
              <a:buNone/>
            </a:pPr>
            <a:endParaRPr lang="en-US" dirty="0"/>
          </a:p>
        </p:txBody>
      </p:sp>
      <p:sp>
        <p:nvSpPr>
          <p:cNvPr id="4" name="Slide Number Placeholder 3">
            <a:extLst>
              <a:ext uri="{FF2B5EF4-FFF2-40B4-BE49-F238E27FC236}">
                <a16:creationId xmlns:a16="http://schemas.microsoft.com/office/drawing/2014/main" id="{BF4F7071-FB99-49E8-82B7-4EEF19A4B35D}"/>
              </a:ext>
            </a:extLst>
          </p:cNvPr>
          <p:cNvSpPr>
            <a:spLocks noGrp="1"/>
          </p:cNvSpPr>
          <p:nvPr>
            <p:ph type="sldNum" sz="quarter" idx="12"/>
          </p:nvPr>
        </p:nvSpPr>
        <p:spPr/>
        <p:txBody>
          <a:bodyPr/>
          <a:lstStyle/>
          <a:p>
            <a:fld id="{7BF78F8C-4DE1-42F7-A3DB-C4A297ECB10C}" type="slidenum">
              <a:rPr lang="en-US" smtClean="0"/>
              <a:t>12</a:t>
            </a:fld>
            <a:endParaRPr lang="en-US"/>
          </a:p>
        </p:txBody>
      </p:sp>
    </p:spTree>
    <p:extLst>
      <p:ext uri="{BB962C8B-B14F-4D97-AF65-F5344CB8AC3E}">
        <p14:creationId xmlns:p14="http://schemas.microsoft.com/office/powerpoint/2010/main" val="1965690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4F8C0-6B3F-4518-B48A-528E1349C595}"/>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4DD16D4-F891-4D24-B8E2-200230B4F343}"/>
              </a:ext>
            </a:extLst>
          </p:cNvPr>
          <p:cNvSpPr>
            <a:spLocks noGrp="1"/>
          </p:cNvSpPr>
          <p:nvPr>
            <p:ph idx="1"/>
          </p:nvPr>
        </p:nvSpPr>
        <p:spPr>
          <a:xfrm>
            <a:off x="838200" y="1825624"/>
            <a:ext cx="10515600" cy="4667251"/>
          </a:xfrm>
        </p:spPr>
        <p:txBody>
          <a:bodyPr>
            <a:normAutofit fontScale="62500" lnSpcReduction="20000"/>
          </a:bodyPr>
          <a:lstStyle/>
          <a:p>
            <a:pPr marL="514350" indent="-514350">
              <a:buAutoNum type="arabicPeriod"/>
            </a:pPr>
            <a:r>
              <a:rPr lang="en-US" dirty="0" err="1"/>
              <a:t>Benach</a:t>
            </a:r>
            <a:r>
              <a:rPr lang="en-US" dirty="0"/>
              <a:t> J, </a:t>
            </a:r>
            <a:r>
              <a:rPr lang="en-US" dirty="0" err="1"/>
              <a:t>Muntaner</a:t>
            </a:r>
            <a:r>
              <a:rPr lang="en-US" dirty="0"/>
              <a:t> C. Precarious employment and health: developing a research agenda. </a:t>
            </a:r>
            <a:r>
              <a:rPr lang="en-US" i="1" dirty="0"/>
              <a:t>J. Epidemiol. Community Heal.</a:t>
            </a:r>
            <a:r>
              <a:rPr lang="en-US" dirty="0"/>
              <a:t> 2007, 61, 276–7.</a:t>
            </a:r>
          </a:p>
          <a:p>
            <a:pPr marL="514350" indent="-514350">
              <a:buAutoNum type="arabicPeriod"/>
            </a:pPr>
            <a:r>
              <a:rPr lang="en-US" dirty="0"/>
              <a:t>Benavides F, </a:t>
            </a:r>
            <a:r>
              <a:rPr lang="en-US" dirty="0" err="1"/>
              <a:t>Delclos</a:t>
            </a:r>
            <a:r>
              <a:rPr lang="en-US" dirty="0"/>
              <a:t> G. Flexible employment and health inequalities. </a:t>
            </a:r>
            <a:r>
              <a:rPr lang="en-US" i="1" dirty="0"/>
              <a:t>J. Epidemiol. Community Heal.</a:t>
            </a:r>
            <a:r>
              <a:rPr lang="en-US" dirty="0"/>
              <a:t> 2005. </a:t>
            </a:r>
          </a:p>
          <a:p>
            <a:pPr marL="514350" indent="-514350">
              <a:buFont typeface="+mj-lt"/>
              <a:buAutoNum type="arabicPeriod"/>
            </a:pPr>
            <a:r>
              <a:rPr lang="en-US" b="0" i="0" dirty="0">
                <a:solidFill>
                  <a:srgbClr val="1C1D1E"/>
                </a:solidFill>
                <a:effectLst/>
              </a:rPr>
              <a:t>Virtanen M, </a:t>
            </a:r>
            <a:r>
              <a:rPr lang="en-US" b="0" i="0" dirty="0" err="1">
                <a:solidFill>
                  <a:srgbClr val="1C1D1E"/>
                </a:solidFill>
                <a:effectLst/>
              </a:rPr>
              <a:t>Kivimäki</a:t>
            </a:r>
            <a:r>
              <a:rPr lang="en-US" b="0" i="0" dirty="0">
                <a:solidFill>
                  <a:srgbClr val="1C1D1E"/>
                </a:solidFill>
                <a:effectLst/>
              </a:rPr>
              <a:t> M, Joensuu M, Virtanen P, </a:t>
            </a:r>
            <a:r>
              <a:rPr lang="en-US" b="0" i="0" dirty="0" err="1">
                <a:solidFill>
                  <a:srgbClr val="1C1D1E"/>
                </a:solidFill>
                <a:effectLst/>
              </a:rPr>
              <a:t>Elovainio</a:t>
            </a:r>
            <a:r>
              <a:rPr lang="en-US" b="0" i="0" dirty="0">
                <a:solidFill>
                  <a:srgbClr val="1C1D1E"/>
                </a:solidFill>
                <a:effectLst/>
              </a:rPr>
              <a:t> M, </a:t>
            </a:r>
            <a:r>
              <a:rPr lang="en-US" b="0" i="0" dirty="0" err="1">
                <a:solidFill>
                  <a:srgbClr val="1C1D1E"/>
                </a:solidFill>
                <a:effectLst/>
              </a:rPr>
              <a:t>Vahtera</a:t>
            </a:r>
            <a:r>
              <a:rPr lang="en-US" b="0" i="0" dirty="0">
                <a:solidFill>
                  <a:srgbClr val="1C1D1E"/>
                </a:solidFill>
                <a:effectLst/>
              </a:rPr>
              <a:t> J. 2005. Temporary employment and health: A review. </a:t>
            </a:r>
            <a:r>
              <a:rPr lang="en-US" b="0" i="1" dirty="0">
                <a:solidFill>
                  <a:srgbClr val="1C1D1E"/>
                </a:solidFill>
                <a:effectLst/>
              </a:rPr>
              <a:t>Int J Epidemiol</a:t>
            </a:r>
            <a:r>
              <a:rPr lang="en-US" b="0" i="0" dirty="0">
                <a:solidFill>
                  <a:srgbClr val="1C1D1E"/>
                </a:solidFill>
                <a:effectLst/>
              </a:rPr>
              <a:t> </a:t>
            </a:r>
            <a:r>
              <a:rPr lang="en-US" b="1" i="0" dirty="0">
                <a:solidFill>
                  <a:srgbClr val="1C1D1E"/>
                </a:solidFill>
                <a:effectLst/>
              </a:rPr>
              <a:t>34</a:t>
            </a:r>
            <a:r>
              <a:rPr lang="en-US" b="0" i="0" dirty="0">
                <a:solidFill>
                  <a:srgbClr val="1C1D1E"/>
                </a:solidFill>
                <a:effectLst/>
              </a:rPr>
              <a:t>:610–622.</a:t>
            </a:r>
          </a:p>
          <a:p>
            <a:pPr marL="514350" indent="-514350">
              <a:buFont typeface="+mj-lt"/>
              <a:buAutoNum type="arabicPeriod"/>
            </a:pPr>
            <a:r>
              <a:rPr lang="en-US" b="0" i="0" dirty="0" err="1">
                <a:solidFill>
                  <a:srgbClr val="1C1D1E"/>
                </a:solidFill>
                <a:effectLst/>
              </a:rPr>
              <a:t>Benach</a:t>
            </a:r>
            <a:r>
              <a:rPr lang="en-US" b="0" i="0" dirty="0">
                <a:solidFill>
                  <a:srgbClr val="1C1D1E"/>
                </a:solidFill>
                <a:effectLst/>
              </a:rPr>
              <a:t> J, </a:t>
            </a:r>
            <a:r>
              <a:rPr lang="en-US" b="0" i="0" dirty="0" err="1">
                <a:solidFill>
                  <a:srgbClr val="1C1D1E"/>
                </a:solidFill>
                <a:effectLst/>
              </a:rPr>
              <a:t>Gimeno</a:t>
            </a:r>
            <a:r>
              <a:rPr lang="en-US" b="0" i="0" dirty="0">
                <a:solidFill>
                  <a:srgbClr val="1C1D1E"/>
                </a:solidFill>
                <a:effectLst/>
              </a:rPr>
              <a:t> D, Benavides FG, Martinez JM, Torne MM. 2004. Types of employment and health in the European Union: Changes from 1995 to 2000. </a:t>
            </a:r>
            <a:r>
              <a:rPr lang="en-US" b="0" i="1" dirty="0">
                <a:solidFill>
                  <a:srgbClr val="1C1D1E"/>
                </a:solidFill>
                <a:effectLst/>
              </a:rPr>
              <a:t>Eur J Public Health</a:t>
            </a:r>
            <a:r>
              <a:rPr lang="en-US" b="0" i="0" dirty="0">
                <a:solidFill>
                  <a:srgbClr val="1C1D1E"/>
                </a:solidFill>
                <a:effectLst/>
              </a:rPr>
              <a:t> </a:t>
            </a:r>
            <a:r>
              <a:rPr lang="en-US" b="1" i="0" dirty="0">
                <a:solidFill>
                  <a:srgbClr val="1C1D1E"/>
                </a:solidFill>
                <a:effectLst/>
              </a:rPr>
              <a:t>14</a:t>
            </a:r>
            <a:r>
              <a:rPr lang="en-US" b="0" i="0" dirty="0">
                <a:solidFill>
                  <a:srgbClr val="1C1D1E"/>
                </a:solidFill>
                <a:effectLst/>
              </a:rPr>
              <a:t>(3):314–321.</a:t>
            </a:r>
          </a:p>
          <a:p>
            <a:pPr marL="514350" indent="-514350">
              <a:buFont typeface="+mj-lt"/>
              <a:buAutoNum type="arabicPeriod"/>
            </a:pPr>
            <a:r>
              <a:rPr lang="en-US" b="0" i="0" dirty="0">
                <a:solidFill>
                  <a:srgbClr val="1C1D1E"/>
                </a:solidFill>
                <a:effectLst/>
              </a:rPr>
              <a:t>Benavides FG, </a:t>
            </a:r>
            <a:r>
              <a:rPr lang="en-US" b="0" i="0" dirty="0" err="1">
                <a:solidFill>
                  <a:srgbClr val="1C1D1E"/>
                </a:solidFill>
                <a:effectLst/>
              </a:rPr>
              <a:t>Benach</a:t>
            </a:r>
            <a:r>
              <a:rPr lang="en-US" b="0" i="0" dirty="0">
                <a:solidFill>
                  <a:srgbClr val="1C1D1E"/>
                </a:solidFill>
                <a:effectLst/>
              </a:rPr>
              <a:t> J, </a:t>
            </a:r>
            <a:r>
              <a:rPr lang="en-US" b="0" i="0" dirty="0" err="1">
                <a:solidFill>
                  <a:srgbClr val="1C1D1E"/>
                </a:solidFill>
                <a:effectLst/>
              </a:rPr>
              <a:t>Muntaner</a:t>
            </a:r>
            <a:r>
              <a:rPr lang="en-US" b="0" i="0" dirty="0">
                <a:solidFill>
                  <a:srgbClr val="1C1D1E"/>
                </a:solidFill>
                <a:effectLst/>
              </a:rPr>
              <a:t> C, </a:t>
            </a:r>
            <a:r>
              <a:rPr lang="en-US" b="0" i="0" dirty="0" err="1">
                <a:solidFill>
                  <a:srgbClr val="1C1D1E"/>
                </a:solidFill>
                <a:effectLst/>
              </a:rPr>
              <a:t>Delclos</a:t>
            </a:r>
            <a:r>
              <a:rPr lang="en-US" b="0" i="0" dirty="0">
                <a:solidFill>
                  <a:srgbClr val="1C1D1E"/>
                </a:solidFill>
                <a:effectLst/>
              </a:rPr>
              <a:t> GL, </a:t>
            </a:r>
            <a:r>
              <a:rPr lang="en-US" b="0" i="0" dirty="0" err="1">
                <a:solidFill>
                  <a:srgbClr val="1C1D1E"/>
                </a:solidFill>
                <a:effectLst/>
              </a:rPr>
              <a:t>Catot</a:t>
            </a:r>
            <a:r>
              <a:rPr lang="en-US" b="0" i="0" dirty="0">
                <a:solidFill>
                  <a:srgbClr val="1C1D1E"/>
                </a:solidFill>
                <a:effectLst/>
              </a:rPr>
              <a:t> N, </a:t>
            </a:r>
            <a:r>
              <a:rPr lang="en-US" b="0" i="0" dirty="0" err="1">
                <a:solidFill>
                  <a:srgbClr val="1C1D1E"/>
                </a:solidFill>
                <a:effectLst/>
              </a:rPr>
              <a:t>Amable</a:t>
            </a:r>
            <a:r>
              <a:rPr lang="en-US" b="0" i="0" dirty="0">
                <a:solidFill>
                  <a:srgbClr val="1C1D1E"/>
                </a:solidFill>
                <a:effectLst/>
              </a:rPr>
              <a:t> M. 2006. Associations between temporary employment and occupational injury: What are the mechanisms? </a:t>
            </a:r>
            <a:r>
              <a:rPr lang="en-US" b="0" i="1" dirty="0" err="1">
                <a:solidFill>
                  <a:srgbClr val="1C1D1E"/>
                </a:solidFill>
                <a:effectLst/>
              </a:rPr>
              <a:t>Occup</a:t>
            </a:r>
            <a:r>
              <a:rPr lang="en-US" b="0" i="1" dirty="0">
                <a:solidFill>
                  <a:srgbClr val="1C1D1E"/>
                </a:solidFill>
                <a:effectLst/>
              </a:rPr>
              <a:t> Environ Med</a:t>
            </a:r>
            <a:r>
              <a:rPr lang="en-US" b="0" i="0" dirty="0">
                <a:solidFill>
                  <a:srgbClr val="1C1D1E"/>
                </a:solidFill>
                <a:effectLst/>
              </a:rPr>
              <a:t> </a:t>
            </a:r>
            <a:r>
              <a:rPr lang="en-US" b="1" i="0" dirty="0">
                <a:solidFill>
                  <a:srgbClr val="1C1D1E"/>
                </a:solidFill>
                <a:effectLst/>
              </a:rPr>
              <a:t>63</a:t>
            </a:r>
            <a:r>
              <a:rPr lang="en-US" b="0" i="0" dirty="0">
                <a:solidFill>
                  <a:srgbClr val="1C1D1E"/>
                </a:solidFill>
                <a:effectLst/>
              </a:rPr>
              <a:t>(6):416–421.</a:t>
            </a:r>
          </a:p>
          <a:p>
            <a:pPr marL="514350" indent="-514350">
              <a:buFont typeface="+mj-lt"/>
              <a:buAutoNum type="arabicPeriod"/>
            </a:pPr>
            <a:r>
              <a:rPr lang="en-US" b="0" i="0" dirty="0">
                <a:solidFill>
                  <a:srgbClr val="1C1D1E"/>
                </a:solidFill>
                <a:effectLst/>
              </a:rPr>
              <a:t>Olesen, S. C., Butterworth, P., Leach, L. S., </a:t>
            </a:r>
            <a:r>
              <a:rPr lang="en-US" b="0" i="0" dirty="0" err="1">
                <a:solidFill>
                  <a:srgbClr val="1C1D1E"/>
                </a:solidFill>
                <a:effectLst/>
              </a:rPr>
              <a:t>Kelaher</a:t>
            </a:r>
            <a:r>
              <a:rPr lang="en-US" b="0" i="0" dirty="0">
                <a:solidFill>
                  <a:srgbClr val="1C1D1E"/>
                </a:solidFill>
                <a:effectLst/>
              </a:rPr>
              <a:t>, M., &amp; </a:t>
            </a:r>
            <a:r>
              <a:rPr lang="en-US" b="0" i="0" dirty="0" err="1">
                <a:solidFill>
                  <a:srgbClr val="1C1D1E"/>
                </a:solidFill>
                <a:effectLst/>
              </a:rPr>
              <a:t>Pirkis</a:t>
            </a:r>
            <a:r>
              <a:rPr lang="en-US" b="0" i="0" dirty="0">
                <a:solidFill>
                  <a:srgbClr val="1C1D1E"/>
                </a:solidFill>
                <a:effectLst/>
              </a:rPr>
              <a:t>, J. (2013). Mental health affects future employment as job loss affects mental health: findings from a longitudinal population study. BMC psychiatry, 13(1), 144.</a:t>
            </a:r>
          </a:p>
          <a:p>
            <a:pPr marL="514350" indent="-514350">
              <a:buFont typeface="+mj-lt"/>
              <a:buAutoNum type="arabicPeriod"/>
            </a:pPr>
            <a:r>
              <a:rPr lang="en-US" b="0" i="0" dirty="0">
                <a:solidFill>
                  <a:srgbClr val="1C1D1E"/>
                </a:solidFill>
                <a:effectLst/>
              </a:rPr>
              <a:t>Sullivan, M. D., </a:t>
            </a:r>
            <a:r>
              <a:rPr lang="en-US" b="0" i="0" dirty="0" err="1">
                <a:solidFill>
                  <a:srgbClr val="1C1D1E"/>
                </a:solidFill>
                <a:effectLst/>
              </a:rPr>
              <a:t>Edlund</a:t>
            </a:r>
            <a:r>
              <a:rPr lang="en-US" b="0" i="0" dirty="0">
                <a:solidFill>
                  <a:srgbClr val="1C1D1E"/>
                </a:solidFill>
                <a:effectLst/>
              </a:rPr>
              <a:t>, M. J., Zhang, L., </a:t>
            </a:r>
            <a:r>
              <a:rPr lang="en-US" b="0" i="0" dirty="0" err="1">
                <a:solidFill>
                  <a:srgbClr val="1C1D1E"/>
                </a:solidFill>
                <a:effectLst/>
              </a:rPr>
              <a:t>Unützer</a:t>
            </a:r>
            <a:r>
              <a:rPr lang="en-US" b="0" i="0" dirty="0">
                <a:solidFill>
                  <a:srgbClr val="1C1D1E"/>
                </a:solidFill>
                <a:effectLst/>
              </a:rPr>
              <a:t>, J., &amp; Wells, K. B. (2006). Association between mental health disorders, problem drug use, and regular prescription opioid use. Archives of internal medicine, 166(19), 2087-2093.</a:t>
            </a:r>
          </a:p>
          <a:p>
            <a:pPr marL="514350" indent="-514350">
              <a:buFont typeface="+mj-lt"/>
              <a:buAutoNum type="arabicPeriod"/>
            </a:pPr>
            <a:r>
              <a:rPr lang="en-US" b="0" i="0" dirty="0">
                <a:solidFill>
                  <a:srgbClr val="1C1D1E"/>
                </a:solidFill>
                <a:effectLst/>
              </a:rPr>
              <a:t>Applebaum, K. M., Asfaw, A., O'Leary, P. K., </a:t>
            </a:r>
            <a:r>
              <a:rPr lang="en-US" b="0" i="0" dirty="0" err="1">
                <a:solidFill>
                  <a:srgbClr val="1C1D1E"/>
                </a:solidFill>
                <a:effectLst/>
              </a:rPr>
              <a:t>Busey</a:t>
            </a:r>
            <a:r>
              <a:rPr lang="en-US" b="0" i="0" dirty="0">
                <a:solidFill>
                  <a:srgbClr val="1C1D1E"/>
                </a:solidFill>
                <a:effectLst/>
              </a:rPr>
              <a:t>, A., </a:t>
            </a:r>
            <a:r>
              <a:rPr lang="en-US" b="0" i="0" dirty="0" err="1">
                <a:solidFill>
                  <a:srgbClr val="1C1D1E"/>
                </a:solidFill>
                <a:effectLst/>
              </a:rPr>
              <a:t>Tripodis</a:t>
            </a:r>
            <a:r>
              <a:rPr lang="en-US" b="0" i="0" dirty="0">
                <a:solidFill>
                  <a:srgbClr val="1C1D1E"/>
                </a:solidFill>
                <a:effectLst/>
              </a:rPr>
              <a:t>, Y., &amp; Boden, L. I. (2019). Suicide and drug‐related mortality following occupational injury. American journal of industrial medicine, 62(9), 733-741.</a:t>
            </a:r>
          </a:p>
          <a:p>
            <a:pPr marL="514350" indent="-514350">
              <a:buAutoNum type="arabicPeriod"/>
            </a:pPr>
            <a:endParaRPr lang="en-US" dirty="0"/>
          </a:p>
          <a:p>
            <a:pPr marL="51435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8FF88DE3-AF2E-4BD5-849A-720DECE1B0E1}"/>
              </a:ext>
            </a:extLst>
          </p:cNvPr>
          <p:cNvSpPr>
            <a:spLocks noGrp="1"/>
          </p:cNvSpPr>
          <p:nvPr>
            <p:ph type="sldNum" sz="quarter" idx="12"/>
          </p:nvPr>
        </p:nvSpPr>
        <p:spPr/>
        <p:txBody>
          <a:bodyPr/>
          <a:lstStyle/>
          <a:p>
            <a:fld id="{7BF78F8C-4DE1-42F7-A3DB-C4A297ECB10C}" type="slidenum">
              <a:rPr lang="en-US" smtClean="0"/>
              <a:t>13</a:t>
            </a:fld>
            <a:endParaRPr lang="en-US"/>
          </a:p>
        </p:txBody>
      </p:sp>
    </p:spTree>
    <p:extLst>
      <p:ext uri="{BB962C8B-B14F-4D97-AF65-F5344CB8AC3E}">
        <p14:creationId xmlns:p14="http://schemas.microsoft.com/office/powerpoint/2010/main" val="3902359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7BAB6-DD5F-4E88-8BA8-AA54AEF153D5}"/>
              </a:ext>
            </a:extLst>
          </p:cNvPr>
          <p:cNvSpPr>
            <a:spLocks noGrp="1"/>
          </p:cNvSpPr>
          <p:nvPr>
            <p:ph type="title"/>
          </p:nvPr>
        </p:nvSpPr>
        <p:spPr/>
        <p:txBody>
          <a:bodyPr/>
          <a:lstStyle/>
          <a:p>
            <a:r>
              <a:rPr lang="en-US" b="1" dirty="0"/>
              <a:t>Career Background</a:t>
            </a:r>
          </a:p>
        </p:txBody>
      </p:sp>
      <p:sp>
        <p:nvSpPr>
          <p:cNvPr id="3" name="Content Placeholder 2">
            <a:extLst>
              <a:ext uri="{FF2B5EF4-FFF2-40B4-BE49-F238E27FC236}">
                <a16:creationId xmlns:a16="http://schemas.microsoft.com/office/drawing/2014/main" id="{7F166EB3-2CE0-42D3-B739-4294243A7155}"/>
              </a:ext>
            </a:extLst>
          </p:cNvPr>
          <p:cNvSpPr>
            <a:spLocks noGrp="1"/>
          </p:cNvSpPr>
          <p:nvPr>
            <p:ph idx="1"/>
          </p:nvPr>
        </p:nvSpPr>
        <p:spPr>
          <a:xfrm>
            <a:off x="838200" y="1601788"/>
            <a:ext cx="11150600" cy="4667250"/>
          </a:xfrm>
        </p:spPr>
        <p:txBody>
          <a:bodyPr>
            <a:normAutofit/>
          </a:bodyPr>
          <a:lstStyle/>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97CB34A4-A84A-4A98-B1A3-8DABE1F91F66}"/>
              </a:ext>
            </a:extLst>
          </p:cNvPr>
          <p:cNvSpPr>
            <a:spLocks noGrp="1"/>
          </p:cNvSpPr>
          <p:nvPr>
            <p:ph type="sldNum" sz="quarter" idx="12"/>
          </p:nvPr>
        </p:nvSpPr>
        <p:spPr/>
        <p:txBody>
          <a:bodyPr/>
          <a:lstStyle/>
          <a:p>
            <a:fld id="{7BF78F8C-4DE1-42F7-A3DB-C4A297ECB10C}" type="slidenum">
              <a:rPr lang="en-US" smtClean="0"/>
              <a:t>2</a:t>
            </a:fld>
            <a:endParaRPr lang="en-US"/>
          </a:p>
        </p:txBody>
      </p:sp>
      <p:pic>
        <p:nvPicPr>
          <p:cNvPr id="9" name="Picture 8">
            <a:extLst>
              <a:ext uri="{FF2B5EF4-FFF2-40B4-BE49-F238E27FC236}">
                <a16:creationId xmlns:a16="http://schemas.microsoft.com/office/drawing/2014/main" id="{E9C79589-8077-48FE-A515-97586D763EA1}"/>
              </a:ext>
            </a:extLst>
          </p:cNvPr>
          <p:cNvPicPr>
            <a:picLocks noChangeAspect="1"/>
          </p:cNvPicPr>
          <p:nvPr/>
        </p:nvPicPr>
        <p:blipFill>
          <a:blip r:embed="rId3"/>
          <a:stretch>
            <a:fillRect/>
          </a:stretch>
        </p:blipFill>
        <p:spPr>
          <a:xfrm>
            <a:off x="1481931" y="1824305"/>
            <a:ext cx="3238500" cy="857250"/>
          </a:xfrm>
          <a:prstGeom prst="rect">
            <a:avLst/>
          </a:prstGeom>
        </p:spPr>
      </p:pic>
      <p:sp>
        <p:nvSpPr>
          <p:cNvPr id="10" name="Oval 9">
            <a:extLst>
              <a:ext uri="{FF2B5EF4-FFF2-40B4-BE49-F238E27FC236}">
                <a16:creationId xmlns:a16="http://schemas.microsoft.com/office/drawing/2014/main" id="{3566FD6E-1A05-46A2-9DDE-2CACFE2C5251}"/>
              </a:ext>
            </a:extLst>
          </p:cNvPr>
          <p:cNvSpPr/>
          <p:nvPr/>
        </p:nvSpPr>
        <p:spPr>
          <a:xfrm>
            <a:off x="7835520" y="3361348"/>
            <a:ext cx="1490662" cy="1490662"/>
          </a:xfrm>
          <a:prstGeom prst="ellipse">
            <a:avLst/>
          </a:prstGeom>
          <a:noFill/>
          <a:ln w="762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Health</a:t>
            </a:r>
            <a:endParaRPr lang="en-US" sz="2000" dirty="0">
              <a:solidFill>
                <a:srgbClr val="002060"/>
              </a:solidFill>
            </a:endParaRPr>
          </a:p>
        </p:txBody>
      </p:sp>
      <p:sp>
        <p:nvSpPr>
          <p:cNvPr id="11" name="Oval 10">
            <a:extLst>
              <a:ext uri="{FF2B5EF4-FFF2-40B4-BE49-F238E27FC236}">
                <a16:creationId xmlns:a16="http://schemas.microsoft.com/office/drawing/2014/main" id="{CCCE0813-656B-4E40-8051-ED5AA0F89121}"/>
              </a:ext>
            </a:extLst>
          </p:cNvPr>
          <p:cNvSpPr/>
          <p:nvPr/>
        </p:nvSpPr>
        <p:spPr>
          <a:xfrm>
            <a:off x="9080902" y="3361348"/>
            <a:ext cx="1490662" cy="1490662"/>
          </a:xfrm>
          <a:prstGeom prst="ellipse">
            <a:avLst/>
          </a:prstGeom>
          <a:noFill/>
          <a:ln w="762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4">
                    <a:lumMod val="50000"/>
                  </a:schemeClr>
                </a:solidFill>
              </a:rPr>
              <a:t>Labor</a:t>
            </a:r>
            <a:endParaRPr lang="en-US" sz="2800" dirty="0">
              <a:solidFill>
                <a:schemeClr val="accent4">
                  <a:lumMod val="50000"/>
                </a:schemeClr>
              </a:solidFill>
            </a:endParaRPr>
          </a:p>
        </p:txBody>
      </p:sp>
      <p:sp>
        <p:nvSpPr>
          <p:cNvPr id="12" name="Oval 11">
            <a:extLst>
              <a:ext uri="{FF2B5EF4-FFF2-40B4-BE49-F238E27FC236}">
                <a16:creationId xmlns:a16="http://schemas.microsoft.com/office/drawing/2014/main" id="{7D54B369-62BA-4480-B114-17847111E861}"/>
              </a:ext>
            </a:extLst>
          </p:cNvPr>
          <p:cNvSpPr/>
          <p:nvPr/>
        </p:nvSpPr>
        <p:spPr>
          <a:xfrm>
            <a:off x="8458211" y="4196373"/>
            <a:ext cx="1490662" cy="1490662"/>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Research</a:t>
            </a:r>
            <a:endParaRPr lang="en-US" sz="2000" dirty="0">
              <a:solidFill>
                <a:srgbClr val="FF0000"/>
              </a:solidFill>
            </a:endParaRPr>
          </a:p>
        </p:txBody>
      </p:sp>
      <p:sp>
        <p:nvSpPr>
          <p:cNvPr id="13" name="TextBox 12">
            <a:extLst>
              <a:ext uri="{FF2B5EF4-FFF2-40B4-BE49-F238E27FC236}">
                <a16:creationId xmlns:a16="http://schemas.microsoft.com/office/drawing/2014/main" id="{02A4BBA1-D882-4431-AA02-E88FE3885BD1}"/>
              </a:ext>
            </a:extLst>
          </p:cNvPr>
          <p:cNvSpPr txBox="1"/>
          <p:nvPr/>
        </p:nvSpPr>
        <p:spPr>
          <a:xfrm>
            <a:off x="4479131" y="1824305"/>
            <a:ext cx="7065169" cy="1323439"/>
          </a:xfrm>
          <a:prstGeom prst="rect">
            <a:avLst/>
          </a:prstGeom>
          <a:noFill/>
        </p:spPr>
        <p:txBody>
          <a:bodyPr wrap="square" rtlCol="0">
            <a:spAutoFit/>
          </a:bodyPr>
          <a:lstStyle/>
          <a:p>
            <a:pPr marL="742950" lvl="1" indent="-285750">
              <a:buFont typeface="Arial" panose="020B0604020202020204" pitchFamily="34" charset="0"/>
              <a:buChar char="•"/>
            </a:pPr>
            <a:r>
              <a:rPr lang="en-US" sz="2000" dirty="0"/>
              <a:t>Occupational Health Internship Program (OHIP)</a:t>
            </a:r>
          </a:p>
          <a:p>
            <a:pPr marL="742950" lvl="1" indent="-285750">
              <a:buFont typeface="Arial" panose="020B0604020202020204" pitchFamily="34" charset="0"/>
              <a:buChar char="•"/>
            </a:pPr>
            <a:r>
              <a:rPr lang="en-US" sz="2000" dirty="0"/>
              <a:t>Policy implications of insufficient workplace health &amp; safety protections for temporary workers in Illinois (MPH program)</a:t>
            </a:r>
          </a:p>
        </p:txBody>
      </p:sp>
      <p:sp>
        <p:nvSpPr>
          <p:cNvPr id="14" name="TextBox 13">
            <a:extLst>
              <a:ext uri="{FF2B5EF4-FFF2-40B4-BE49-F238E27FC236}">
                <a16:creationId xmlns:a16="http://schemas.microsoft.com/office/drawing/2014/main" id="{6FF90201-6CED-4A2F-92BB-ED2DC2B55BC0}"/>
              </a:ext>
            </a:extLst>
          </p:cNvPr>
          <p:cNvSpPr txBox="1"/>
          <p:nvPr/>
        </p:nvSpPr>
        <p:spPr>
          <a:xfrm>
            <a:off x="953706" y="3550042"/>
            <a:ext cx="6083300" cy="1292662"/>
          </a:xfrm>
          <a:prstGeom prst="rect">
            <a:avLst/>
          </a:prstGeom>
          <a:noFill/>
        </p:spPr>
        <p:txBody>
          <a:bodyPr wrap="square" rtlCol="0">
            <a:spAutoFit/>
          </a:bodyPr>
          <a:lstStyle/>
          <a:p>
            <a:pPr marL="285750" indent="-285750">
              <a:buFont typeface="Arial" panose="020B0604020202020204" pitchFamily="34" charset="0"/>
              <a:buChar char="•"/>
            </a:pPr>
            <a:r>
              <a:rPr lang="en-US" sz="2000" dirty="0"/>
              <a:t>Multi-sectoral collaboration to understand precarious employment</a:t>
            </a:r>
          </a:p>
          <a:p>
            <a:pPr marL="285750" indent="-285750">
              <a:buFont typeface="Arial" panose="020B0604020202020204" pitchFamily="34" charset="0"/>
              <a:buChar char="•"/>
            </a:pPr>
            <a:r>
              <a:rPr lang="en-US" sz="2000" dirty="0"/>
              <a:t>Precarious employment as an exposure </a:t>
            </a:r>
          </a:p>
          <a:p>
            <a:pPr lvl="1"/>
            <a:endParaRPr lang="en-US" dirty="0"/>
          </a:p>
        </p:txBody>
      </p:sp>
      <p:sp>
        <p:nvSpPr>
          <p:cNvPr id="15" name="TextBox 14">
            <a:extLst>
              <a:ext uri="{FF2B5EF4-FFF2-40B4-BE49-F238E27FC236}">
                <a16:creationId xmlns:a16="http://schemas.microsoft.com/office/drawing/2014/main" id="{A93F8300-0A43-4AEF-BFCD-7E4F766EAD43}"/>
              </a:ext>
            </a:extLst>
          </p:cNvPr>
          <p:cNvSpPr txBox="1"/>
          <p:nvPr/>
        </p:nvSpPr>
        <p:spPr>
          <a:xfrm>
            <a:off x="1288255" y="4646581"/>
            <a:ext cx="6604000" cy="1015663"/>
          </a:xfrm>
          <a:prstGeom prst="rect">
            <a:avLst/>
          </a:prstGeom>
          <a:noFill/>
        </p:spPr>
        <p:txBody>
          <a:bodyPr wrap="square" rtlCol="0">
            <a:spAutoFit/>
          </a:bodyPr>
          <a:lstStyle/>
          <a:p>
            <a:pPr marL="285750" indent="-285750">
              <a:buFont typeface="Arial" panose="020B0604020202020204" pitchFamily="34" charset="0"/>
              <a:buChar char="•"/>
            </a:pPr>
            <a:r>
              <a:rPr lang="en-US" sz="2000" dirty="0"/>
              <a:t>Exposure to precarious employment &amp; impacts on physical, mental, and behavioral health.</a:t>
            </a:r>
          </a:p>
          <a:p>
            <a:pPr marL="285750" indent="-285750">
              <a:buFont typeface="Arial" panose="020B0604020202020204" pitchFamily="34" charset="0"/>
              <a:buChar char="•"/>
            </a:pPr>
            <a:endParaRPr lang="en-US" sz="2000" dirty="0"/>
          </a:p>
        </p:txBody>
      </p:sp>
      <p:graphicFrame>
        <p:nvGraphicFramePr>
          <p:cNvPr id="16" name="Diagram 15">
            <a:extLst>
              <a:ext uri="{FF2B5EF4-FFF2-40B4-BE49-F238E27FC236}">
                <a16:creationId xmlns:a16="http://schemas.microsoft.com/office/drawing/2014/main" id="{15FF3A47-30C5-43D3-9BA5-F1CEB87ABF8E}"/>
              </a:ext>
            </a:extLst>
          </p:cNvPr>
          <p:cNvGraphicFramePr/>
          <p:nvPr>
            <p:extLst>
              <p:ext uri="{D42A27DB-BD31-4B8C-83A1-F6EECF244321}">
                <p14:modId xmlns:p14="http://schemas.microsoft.com/office/powerpoint/2010/main" val="3957044534"/>
              </p:ext>
            </p:extLst>
          </p:nvPr>
        </p:nvGraphicFramePr>
        <p:xfrm>
          <a:off x="2091531" y="5544597"/>
          <a:ext cx="5954315" cy="7135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464417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441AE-3C56-44E7-8527-8D16767930E8}"/>
              </a:ext>
            </a:extLst>
          </p:cNvPr>
          <p:cNvSpPr>
            <a:spLocks noGrp="1"/>
          </p:cNvSpPr>
          <p:nvPr>
            <p:ph type="title"/>
          </p:nvPr>
        </p:nvSpPr>
        <p:spPr/>
        <p:txBody>
          <a:bodyPr/>
          <a:lstStyle/>
          <a:p>
            <a:r>
              <a:rPr lang="en-US" b="1" dirty="0"/>
              <a:t>Precarious Employment</a:t>
            </a:r>
          </a:p>
        </p:txBody>
      </p:sp>
      <p:sp>
        <p:nvSpPr>
          <p:cNvPr id="4" name="Slide Number Placeholder 3">
            <a:extLst>
              <a:ext uri="{FF2B5EF4-FFF2-40B4-BE49-F238E27FC236}">
                <a16:creationId xmlns:a16="http://schemas.microsoft.com/office/drawing/2014/main" id="{B0AAF29D-5B4A-4783-8602-A0A715857E8F}"/>
              </a:ext>
            </a:extLst>
          </p:cNvPr>
          <p:cNvSpPr>
            <a:spLocks noGrp="1"/>
          </p:cNvSpPr>
          <p:nvPr>
            <p:ph type="sldNum" sz="quarter" idx="12"/>
          </p:nvPr>
        </p:nvSpPr>
        <p:spPr/>
        <p:txBody>
          <a:bodyPr/>
          <a:lstStyle/>
          <a:p>
            <a:fld id="{7BF78F8C-4DE1-42F7-A3DB-C4A297ECB10C}" type="slidenum">
              <a:rPr lang="en-US" smtClean="0"/>
              <a:t>3</a:t>
            </a:fld>
            <a:endParaRPr lang="en-US"/>
          </a:p>
        </p:txBody>
      </p:sp>
      <p:pic>
        <p:nvPicPr>
          <p:cNvPr id="5" name="Picture 4">
            <a:extLst>
              <a:ext uri="{FF2B5EF4-FFF2-40B4-BE49-F238E27FC236}">
                <a16:creationId xmlns:a16="http://schemas.microsoft.com/office/drawing/2014/main" id="{17E3EB2B-110C-4A91-AAEB-FD3584FCF971}"/>
              </a:ext>
            </a:extLst>
          </p:cNvPr>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flipH="1">
            <a:off x="974669" y="2945547"/>
            <a:ext cx="741475" cy="2048669"/>
          </a:xfrm>
          <a:prstGeom prst="rect">
            <a:avLst/>
          </a:prstGeom>
        </p:spPr>
      </p:pic>
      <p:sp>
        <p:nvSpPr>
          <p:cNvPr id="6" name="TextBox 5">
            <a:extLst>
              <a:ext uri="{FF2B5EF4-FFF2-40B4-BE49-F238E27FC236}">
                <a16:creationId xmlns:a16="http://schemas.microsoft.com/office/drawing/2014/main" id="{C47E73D5-81CA-4ED1-8A7F-9B1C1CB5E216}"/>
              </a:ext>
            </a:extLst>
          </p:cNvPr>
          <p:cNvSpPr txBox="1"/>
          <p:nvPr/>
        </p:nvSpPr>
        <p:spPr>
          <a:xfrm>
            <a:off x="920638" y="2026484"/>
            <a:ext cx="2171700" cy="707886"/>
          </a:xfrm>
          <a:prstGeom prst="rect">
            <a:avLst/>
          </a:prstGeom>
          <a:noFill/>
        </p:spPr>
        <p:txBody>
          <a:bodyPr wrap="square" rtlCol="0">
            <a:spAutoFit/>
          </a:bodyPr>
          <a:lstStyle/>
          <a:p>
            <a:r>
              <a:rPr lang="en-US" sz="2000" b="1" dirty="0">
                <a:solidFill>
                  <a:schemeClr val="accent1">
                    <a:lumMod val="75000"/>
                  </a:schemeClr>
                </a:solidFill>
              </a:rPr>
              <a:t>Precarious Work Arrangements</a:t>
            </a:r>
          </a:p>
        </p:txBody>
      </p:sp>
      <p:sp>
        <p:nvSpPr>
          <p:cNvPr id="7" name="TextBox 6">
            <a:extLst>
              <a:ext uri="{FF2B5EF4-FFF2-40B4-BE49-F238E27FC236}">
                <a16:creationId xmlns:a16="http://schemas.microsoft.com/office/drawing/2014/main" id="{1376F437-C042-4C9B-88F6-268BEC92EA4B}"/>
              </a:ext>
            </a:extLst>
          </p:cNvPr>
          <p:cNvSpPr txBox="1"/>
          <p:nvPr/>
        </p:nvSpPr>
        <p:spPr>
          <a:xfrm>
            <a:off x="2133600" y="3070166"/>
            <a:ext cx="4010025" cy="2862322"/>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accent1">
                    <a:lumMod val="75000"/>
                  </a:schemeClr>
                </a:solidFill>
              </a:rPr>
              <a:t>Atypical work arrangements</a:t>
            </a:r>
          </a:p>
          <a:p>
            <a:pPr marL="285750" indent="-285750">
              <a:buFont typeface="Arial" panose="020B0604020202020204" pitchFamily="34" charset="0"/>
              <a:buChar char="•"/>
            </a:pPr>
            <a:r>
              <a:rPr lang="en-US" sz="2000" dirty="0">
                <a:solidFill>
                  <a:schemeClr val="accent1">
                    <a:lumMod val="75000"/>
                  </a:schemeClr>
                </a:solidFill>
              </a:rPr>
              <a:t>Low wages</a:t>
            </a:r>
          </a:p>
          <a:p>
            <a:pPr marL="285750" indent="-285750">
              <a:buFont typeface="Arial" panose="020B0604020202020204" pitchFamily="34" charset="0"/>
              <a:buChar char="•"/>
            </a:pPr>
            <a:r>
              <a:rPr lang="en-US" sz="2000" dirty="0">
                <a:solidFill>
                  <a:schemeClr val="accent1">
                    <a:lumMod val="75000"/>
                  </a:schemeClr>
                </a:solidFill>
              </a:rPr>
              <a:t>No benefits</a:t>
            </a:r>
          </a:p>
          <a:p>
            <a:pPr marL="285750" indent="-285750">
              <a:buFont typeface="Arial" panose="020B0604020202020204" pitchFamily="34" charset="0"/>
              <a:buChar char="•"/>
            </a:pPr>
            <a:r>
              <a:rPr lang="en-US" sz="2000" dirty="0">
                <a:solidFill>
                  <a:schemeClr val="accent1">
                    <a:lumMod val="75000"/>
                  </a:schemeClr>
                </a:solidFill>
              </a:rPr>
              <a:t>Lack of protection from termination</a:t>
            </a:r>
          </a:p>
          <a:p>
            <a:pPr marL="285750" indent="-285750">
              <a:buFont typeface="Arial" panose="020B0604020202020204" pitchFamily="34" charset="0"/>
              <a:buChar char="•"/>
            </a:pPr>
            <a:r>
              <a:rPr lang="en-US" sz="2000" dirty="0">
                <a:solidFill>
                  <a:schemeClr val="accent1">
                    <a:lumMod val="75000"/>
                  </a:schemeClr>
                </a:solidFill>
              </a:rPr>
              <a:t>Variable work schedules</a:t>
            </a:r>
          </a:p>
          <a:p>
            <a:pPr marL="285750" indent="-285750">
              <a:buFont typeface="Arial" panose="020B0604020202020204" pitchFamily="34" charset="0"/>
              <a:buChar char="•"/>
            </a:pPr>
            <a:r>
              <a:rPr lang="en-US" sz="2000" dirty="0">
                <a:solidFill>
                  <a:schemeClr val="accent1">
                    <a:lumMod val="75000"/>
                  </a:schemeClr>
                </a:solidFill>
              </a:rPr>
              <a:t>High psychosocial stress</a:t>
            </a:r>
          </a:p>
          <a:p>
            <a:pPr marL="285750" indent="-285750">
              <a:buFont typeface="Arial" panose="020B0604020202020204" pitchFamily="34" charset="0"/>
              <a:buChar char="•"/>
            </a:pPr>
            <a:r>
              <a:rPr lang="en-US" sz="2000" dirty="0">
                <a:solidFill>
                  <a:schemeClr val="accent1">
                    <a:lumMod val="75000"/>
                  </a:schemeClr>
                </a:solidFill>
              </a:rPr>
              <a:t>Disproportionate exposure to risks</a:t>
            </a:r>
          </a:p>
        </p:txBody>
      </p:sp>
      <p:pic>
        <p:nvPicPr>
          <p:cNvPr id="8" name="Picture 7">
            <a:extLst>
              <a:ext uri="{FF2B5EF4-FFF2-40B4-BE49-F238E27FC236}">
                <a16:creationId xmlns:a16="http://schemas.microsoft.com/office/drawing/2014/main" id="{B6E3DE80-6A8B-432D-A686-A403CD82E349}"/>
              </a:ext>
            </a:extLst>
          </p:cNvPr>
          <p:cNvPicPr>
            <a:picLocks noChangeAspect="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flipH="1">
            <a:off x="6413444" y="2945547"/>
            <a:ext cx="741475" cy="2048669"/>
          </a:xfrm>
          <a:prstGeom prst="rect">
            <a:avLst/>
          </a:prstGeom>
        </p:spPr>
      </p:pic>
      <p:sp>
        <p:nvSpPr>
          <p:cNvPr id="9" name="TextBox 8">
            <a:extLst>
              <a:ext uri="{FF2B5EF4-FFF2-40B4-BE49-F238E27FC236}">
                <a16:creationId xmlns:a16="http://schemas.microsoft.com/office/drawing/2014/main" id="{2E1FA0E1-D1C3-4B1E-85E2-F2D1BCE3B594}"/>
              </a:ext>
            </a:extLst>
          </p:cNvPr>
          <p:cNvSpPr txBox="1"/>
          <p:nvPr/>
        </p:nvSpPr>
        <p:spPr>
          <a:xfrm>
            <a:off x="6359413" y="2026484"/>
            <a:ext cx="1832088" cy="707886"/>
          </a:xfrm>
          <a:prstGeom prst="rect">
            <a:avLst/>
          </a:prstGeom>
          <a:noFill/>
        </p:spPr>
        <p:txBody>
          <a:bodyPr wrap="square" rtlCol="0">
            <a:spAutoFit/>
          </a:bodyPr>
          <a:lstStyle/>
          <a:p>
            <a:r>
              <a:rPr lang="en-US" sz="2000" b="1" dirty="0">
                <a:solidFill>
                  <a:schemeClr val="bg2">
                    <a:lumMod val="25000"/>
                  </a:schemeClr>
                </a:solidFill>
              </a:rPr>
              <a:t>Standard Work Arrangements</a:t>
            </a:r>
          </a:p>
        </p:txBody>
      </p:sp>
      <p:sp>
        <p:nvSpPr>
          <p:cNvPr id="10" name="TextBox 9">
            <a:extLst>
              <a:ext uri="{FF2B5EF4-FFF2-40B4-BE49-F238E27FC236}">
                <a16:creationId xmlns:a16="http://schemas.microsoft.com/office/drawing/2014/main" id="{9A2EE2AE-C003-451B-B1D7-A61C0C2D8CD0}"/>
              </a:ext>
            </a:extLst>
          </p:cNvPr>
          <p:cNvSpPr txBox="1"/>
          <p:nvPr/>
        </p:nvSpPr>
        <p:spPr>
          <a:xfrm>
            <a:off x="7572375" y="3070166"/>
            <a:ext cx="4010025" cy="2246769"/>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bg2">
                    <a:lumMod val="25000"/>
                  </a:schemeClr>
                </a:solidFill>
              </a:rPr>
              <a:t>Single employer</a:t>
            </a:r>
          </a:p>
          <a:p>
            <a:pPr marL="285750" indent="-285750">
              <a:buFont typeface="Arial" panose="020B0604020202020204" pitchFamily="34" charset="0"/>
              <a:buChar char="•"/>
            </a:pPr>
            <a:r>
              <a:rPr lang="en-US" sz="2000" dirty="0">
                <a:solidFill>
                  <a:schemeClr val="bg2">
                    <a:lumMod val="25000"/>
                  </a:schemeClr>
                </a:solidFill>
              </a:rPr>
              <a:t>More likely to have full-time work with benefits</a:t>
            </a:r>
          </a:p>
          <a:p>
            <a:pPr marL="285750" indent="-285750">
              <a:buFont typeface="Arial" panose="020B0604020202020204" pitchFamily="34" charset="0"/>
              <a:buChar char="•"/>
            </a:pPr>
            <a:r>
              <a:rPr lang="en-US" sz="2000" dirty="0">
                <a:solidFill>
                  <a:schemeClr val="bg2">
                    <a:lumMod val="25000"/>
                  </a:schemeClr>
                </a:solidFill>
              </a:rPr>
              <a:t>Higher wages</a:t>
            </a:r>
          </a:p>
          <a:p>
            <a:pPr marL="285750" indent="-285750">
              <a:buFont typeface="Arial" panose="020B0604020202020204" pitchFamily="34" charset="0"/>
              <a:buChar char="•"/>
            </a:pPr>
            <a:r>
              <a:rPr lang="en-US" sz="2000" dirty="0">
                <a:solidFill>
                  <a:schemeClr val="bg2">
                    <a:lumMod val="25000"/>
                  </a:schemeClr>
                </a:solidFill>
              </a:rPr>
              <a:t>Protections from termination</a:t>
            </a:r>
          </a:p>
          <a:p>
            <a:pPr marL="285750" indent="-285750">
              <a:buFont typeface="Arial" panose="020B0604020202020204" pitchFamily="34" charset="0"/>
              <a:buChar char="•"/>
            </a:pPr>
            <a:r>
              <a:rPr lang="en-US" sz="2000" dirty="0">
                <a:solidFill>
                  <a:schemeClr val="bg2">
                    <a:lumMod val="25000"/>
                  </a:schemeClr>
                </a:solidFill>
              </a:rPr>
              <a:t>Predictable work schedules</a:t>
            </a:r>
          </a:p>
          <a:p>
            <a:pPr marL="285750" indent="-285750">
              <a:buFont typeface="Arial" panose="020B0604020202020204" pitchFamily="34" charset="0"/>
              <a:buChar char="•"/>
            </a:pPr>
            <a:r>
              <a:rPr lang="en-US" sz="2000" dirty="0">
                <a:solidFill>
                  <a:schemeClr val="bg2">
                    <a:lumMod val="25000"/>
                  </a:schemeClr>
                </a:solidFill>
              </a:rPr>
              <a:t>More likely to be part of a union</a:t>
            </a:r>
          </a:p>
        </p:txBody>
      </p:sp>
      <p:sp>
        <p:nvSpPr>
          <p:cNvPr id="12" name="TextBox 11">
            <a:extLst>
              <a:ext uri="{FF2B5EF4-FFF2-40B4-BE49-F238E27FC236}">
                <a16:creationId xmlns:a16="http://schemas.microsoft.com/office/drawing/2014/main" id="{FC51B37F-3673-4961-9B22-F4212919153E}"/>
              </a:ext>
            </a:extLst>
          </p:cNvPr>
          <p:cNvSpPr txBox="1"/>
          <p:nvPr/>
        </p:nvSpPr>
        <p:spPr>
          <a:xfrm>
            <a:off x="9901143" y="6378487"/>
            <a:ext cx="1223989" cy="307777"/>
          </a:xfrm>
          <a:prstGeom prst="rect">
            <a:avLst/>
          </a:prstGeom>
          <a:noFill/>
        </p:spPr>
        <p:txBody>
          <a:bodyPr wrap="none" rtlCol="0">
            <a:spAutoFit/>
          </a:bodyPr>
          <a:lstStyle/>
          <a:p>
            <a:r>
              <a:rPr lang="en-US" sz="1400" dirty="0">
                <a:solidFill>
                  <a:schemeClr val="tx1">
                    <a:lumMod val="50000"/>
                    <a:lumOff val="50000"/>
                  </a:schemeClr>
                </a:solidFill>
              </a:rPr>
              <a:t>Sources: 1 &amp; 2</a:t>
            </a:r>
          </a:p>
        </p:txBody>
      </p:sp>
    </p:spTree>
    <p:extLst>
      <p:ext uri="{BB962C8B-B14F-4D97-AF65-F5344CB8AC3E}">
        <p14:creationId xmlns:p14="http://schemas.microsoft.com/office/powerpoint/2010/main" val="1674448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E242A28-533B-4DED-9CE0-F28E1549F983}"/>
              </a:ext>
            </a:extLst>
          </p:cNvPr>
          <p:cNvSpPr>
            <a:spLocks noGrp="1"/>
          </p:cNvSpPr>
          <p:nvPr>
            <p:ph type="title"/>
          </p:nvPr>
        </p:nvSpPr>
        <p:spPr/>
        <p:txBody>
          <a:bodyPr/>
          <a:lstStyle/>
          <a:p>
            <a:r>
              <a:rPr lang="en-US" b="1"/>
              <a:t>Precarious Employment</a:t>
            </a:r>
            <a:endParaRPr lang="en-US" b="1" dirty="0"/>
          </a:p>
        </p:txBody>
      </p:sp>
      <p:sp>
        <p:nvSpPr>
          <p:cNvPr id="6" name="Content Placeholder 5">
            <a:extLst>
              <a:ext uri="{FF2B5EF4-FFF2-40B4-BE49-F238E27FC236}">
                <a16:creationId xmlns:a16="http://schemas.microsoft.com/office/drawing/2014/main" id="{95F57249-F834-4C8B-83B7-C0ECF6950EBF}"/>
              </a:ext>
            </a:extLst>
          </p:cNvPr>
          <p:cNvSpPr>
            <a:spLocks noGrp="1"/>
          </p:cNvSpPr>
          <p:nvPr>
            <p:ph sz="half" idx="1"/>
          </p:nvPr>
        </p:nvSpPr>
        <p:spPr/>
        <p:txBody>
          <a:bodyPr>
            <a:normAutofit fontScale="92500"/>
          </a:bodyPr>
          <a:lstStyle/>
          <a:p>
            <a:pPr>
              <a:spcAft>
                <a:spcPts val="600"/>
              </a:spcAft>
            </a:pPr>
            <a:r>
              <a:rPr lang="en-US" sz="2400" dirty="0"/>
              <a:t>Nonstandard, increasingly precarious employment arrangements </a:t>
            </a:r>
            <a:r>
              <a:rPr lang="en-US" sz="2400" b="1" dirty="0"/>
              <a:t>are on the rise</a:t>
            </a:r>
            <a:r>
              <a:rPr lang="en-US" sz="2400" dirty="0"/>
              <a:t>. </a:t>
            </a:r>
          </a:p>
          <a:p>
            <a:pPr>
              <a:spcAft>
                <a:spcPts val="600"/>
              </a:spcAft>
            </a:pPr>
            <a:r>
              <a:rPr lang="en-US" sz="2400" dirty="0"/>
              <a:t>These workers experience </a:t>
            </a:r>
            <a:r>
              <a:rPr lang="en-US" sz="2400" b="1" dirty="0"/>
              <a:t>higher rates of work-related injuries and illnesses </a:t>
            </a:r>
            <a:r>
              <a:rPr lang="en-US" sz="2400" dirty="0"/>
              <a:t>than those in standard employment arrangements.</a:t>
            </a:r>
          </a:p>
          <a:p>
            <a:r>
              <a:rPr lang="en-US" sz="2400" dirty="0"/>
              <a:t>Workers in precarious jobs are more likely to:</a:t>
            </a:r>
          </a:p>
          <a:p>
            <a:pPr lvl="1"/>
            <a:r>
              <a:rPr lang="en-US" dirty="0"/>
              <a:t>Experience </a:t>
            </a:r>
            <a:r>
              <a:rPr lang="en-US" b="1" dirty="0"/>
              <a:t>decreased economic security</a:t>
            </a:r>
          </a:p>
          <a:p>
            <a:pPr lvl="1"/>
            <a:r>
              <a:rPr lang="en-US" dirty="0"/>
              <a:t>Experience </a:t>
            </a:r>
            <a:r>
              <a:rPr lang="en-US" b="1" dirty="0"/>
              <a:t>decreased social stability</a:t>
            </a:r>
          </a:p>
          <a:p>
            <a:endParaRPr lang="en-US" dirty="0"/>
          </a:p>
        </p:txBody>
      </p:sp>
      <p:sp>
        <p:nvSpPr>
          <p:cNvPr id="4" name="Slide Number Placeholder 3">
            <a:extLst>
              <a:ext uri="{FF2B5EF4-FFF2-40B4-BE49-F238E27FC236}">
                <a16:creationId xmlns:a16="http://schemas.microsoft.com/office/drawing/2014/main" id="{7651FF03-10DD-4BA7-8F91-2638439903CF}"/>
              </a:ext>
            </a:extLst>
          </p:cNvPr>
          <p:cNvSpPr>
            <a:spLocks noGrp="1"/>
          </p:cNvSpPr>
          <p:nvPr>
            <p:ph type="sldNum" sz="quarter" idx="12"/>
          </p:nvPr>
        </p:nvSpPr>
        <p:spPr/>
        <p:txBody>
          <a:bodyPr/>
          <a:lstStyle/>
          <a:p>
            <a:fld id="{7BF78F8C-4DE1-42F7-A3DB-C4A297ECB10C}" type="slidenum">
              <a:rPr lang="en-US" smtClean="0"/>
              <a:t>4</a:t>
            </a:fld>
            <a:endParaRPr lang="en-US"/>
          </a:p>
        </p:txBody>
      </p:sp>
      <p:pic>
        <p:nvPicPr>
          <p:cNvPr id="8" name="Picture 2" descr="The End of Employees - WSJ">
            <a:extLst>
              <a:ext uri="{FF2B5EF4-FFF2-40B4-BE49-F238E27FC236}">
                <a16:creationId xmlns:a16="http://schemas.microsoft.com/office/drawing/2014/main" id="{7B5FD7A9-8235-4565-8640-E04576F0A70F}"/>
              </a:ext>
            </a:extLst>
          </p:cNvPr>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b="16418"/>
          <a:stretch/>
        </p:blipFill>
        <p:spPr bwMode="auto">
          <a:xfrm>
            <a:off x="6283919" y="1690688"/>
            <a:ext cx="4958162" cy="4486275"/>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B1666DC1-5506-45DF-8E6F-0130C2802F39}"/>
              </a:ext>
            </a:extLst>
          </p:cNvPr>
          <p:cNvSpPr txBox="1"/>
          <p:nvPr/>
        </p:nvSpPr>
        <p:spPr>
          <a:xfrm>
            <a:off x="9901143" y="6378487"/>
            <a:ext cx="1076513" cy="307777"/>
          </a:xfrm>
          <a:prstGeom prst="rect">
            <a:avLst/>
          </a:prstGeom>
          <a:noFill/>
        </p:spPr>
        <p:txBody>
          <a:bodyPr wrap="none" rtlCol="0">
            <a:spAutoFit/>
          </a:bodyPr>
          <a:lstStyle/>
          <a:p>
            <a:r>
              <a:rPr lang="en-US" sz="1400" dirty="0">
                <a:solidFill>
                  <a:schemeClr val="tx1">
                    <a:lumMod val="50000"/>
                    <a:lumOff val="50000"/>
                  </a:schemeClr>
                </a:solidFill>
              </a:rPr>
              <a:t>Sources: 3-5</a:t>
            </a:r>
          </a:p>
        </p:txBody>
      </p:sp>
    </p:spTree>
    <p:extLst>
      <p:ext uri="{BB962C8B-B14F-4D97-AF65-F5344CB8AC3E}">
        <p14:creationId xmlns:p14="http://schemas.microsoft.com/office/powerpoint/2010/main" val="1955310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5C5D5-7751-468C-A767-2ADC6EEE3A09}"/>
              </a:ext>
            </a:extLst>
          </p:cNvPr>
          <p:cNvSpPr>
            <a:spLocks noGrp="1"/>
          </p:cNvSpPr>
          <p:nvPr>
            <p:ph type="title"/>
          </p:nvPr>
        </p:nvSpPr>
        <p:spPr/>
        <p:txBody>
          <a:bodyPr/>
          <a:lstStyle/>
          <a:p>
            <a:r>
              <a:rPr lang="en-US" b="1" dirty="0"/>
              <a:t>Precarious Employment &amp; Mental Health</a:t>
            </a:r>
          </a:p>
        </p:txBody>
      </p:sp>
      <p:sp>
        <p:nvSpPr>
          <p:cNvPr id="3" name="Content Placeholder 2">
            <a:extLst>
              <a:ext uri="{FF2B5EF4-FFF2-40B4-BE49-F238E27FC236}">
                <a16:creationId xmlns:a16="http://schemas.microsoft.com/office/drawing/2014/main" id="{DD9DC341-973F-49D9-B26F-379512BE5FF8}"/>
              </a:ext>
            </a:extLst>
          </p:cNvPr>
          <p:cNvSpPr>
            <a:spLocks noGrp="1"/>
          </p:cNvSpPr>
          <p:nvPr>
            <p:ph idx="1"/>
          </p:nvPr>
        </p:nvSpPr>
        <p:spPr>
          <a:xfrm>
            <a:off x="4352544" y="1825625"/>
            <a:ext cx="7001256" cy="4351338"/>
          </a:xfrm>
        </p:spPr>
        <p:txBody>
          <a:bodyPr/>
          <a:lstStyle/>
          <a:p>
            <a:r>
              <a:rPr lang="en-US" dirty="0"/>
              <a:t>There are well-documented associations between:</a:t>
            </a:r>
          </a:p>
          <a:p>
            <a:pPr lvl="1"/>
            <a:r>
              <a:rPr lang="en-US" dirty="0"/>
              <a:t>Job insecurity or job loss and poor mental health</a:t>
            </a:r>
          </a:p>
          <a:p>
            <a:pPr lvl="1"/>
            <a:r>
              <a:rPr lang="en-US" dirty="0"/>
              <a:t>Common mental health disorders and substance use and abuse</a:t>
            </a:r>
          </a:p>
          <a:p>
            <a:pPr lvl="1">
              <a:spcAft>
                <a:spcPts val="1200"/>
              </a:spcAft>
            </a:pPr>
            <a:r>
              <a:rPr lang="en-US" dirty="0"/>
              <a:t>Occupational injury, job loss, and substance use</a:t>
            </a:r>
          </a:p>
          <a:p>
            <a:r>
              <a:rPr lang="en-US" dirty="0"/>
              <a:t>Stressors related to employment precarity likely have cascading effect leading to more stressors which may increase risks for </a:t>
            </a:r>
            <a:r>
              <a:rPr lang="en-US" b="1" dirty="0">
                <a:solidFill>
                  <a:schemeClr val="accent5">
                    <a:lumMod val="75000"/>
                  </a:schemeClr>
                </a:solidFill>
              </a:rPr>
              <a:t>distress</a:t>
            </a:r>
            <a:r>
              <a:rPr lang="en-US" dirty="0"/>
              <a:t> and </a:t>
            </a:r>
            <a:r>
              <a:rPr lang="en-US" b="1" dirty="0">
                <a:solidFill>
                  <a:schemeClr val="accent5">
                    <a:lumMod val="75000"/>
                  </a:schemeClr>
                </a:solidFill>
              </a:rPr>
              <a:t>self-medication of distress</a:t>
            </a:r>
            <a:r>
              <a:rPr lang="en-US" dirty="0"/>
              <a:t>.</a:t>
            </a:r>
          </a:p>
          <a:p>
            <a:endParaRPr lang="en-US" dirty="0"/>
          </a:p>
        </p:txBody>
      </p:sp>
      <p:sp>
        <p:nvSpPr>
          <p:cNvPr id="4" name="Slide Number Placeholder 3">
            <a:extLst>
              <a:ext uri="{FF2B5EF4-FFF2-40B4-BE49-F238E27FC236}">
                <a16:creationId xmlns:a16="http://schemas.microsoft.com/office/drawing/2014/main" id="{784E1933-E192-469E-A1AC-2897A4D053CF}"/>
              </a:ext>
            </a:extLst>
          </p:cNvPr>
          <p:cNvSpPr>
            <a:spLocks noGrp="1"/>
          </p:cNvSpPr>
          <p:nvPr>
            <p:ph type="sldNum" sz="quarter" idx="12"/>
          </p:nvPr>
        </p:nvSpPr>
        <p:spPr/>
        <p:txBody>
          <a:bodyPr/>
          <a:lstStyle/>
          <a:p>
            <a:fld id="{7BF78F8C-4DE1-42F7-A3DB-C4A297ECB10C}" type="slidenum">
              <a:rPr lang="en-US" smtClean="0"/>
              <a:t>5</a:t>
            </a:fld>
            <a:endParaRPr lang="en-US"/>
          </a:p>
        </p:txBody>
      </p:sp>
      <p:pic>
        <p:nvPicPr>
          <p:cNvPr id="5" name="Picture 4">
            <a:extLst>
              <a:ext uri="{FF2B5EF4-FFF2-40B4-BE49-F238E27FC236}">
                <a16:creationId xmlns:a16="http://schemas.microsoft.com/office/drawing/2014/main" id="{29594CFA-B3BB-49E4-9FD5-38C3DF3633D5}"/>
              </a:ext>
            </a:extLst>
          </p:cNvPr>
          <p:cNvPicPr>
            <a:picLocks noChangeAspect="1"/>
          </p:cNvPicPr>
          <p:nvPr/>
        </p:nvPicPr>
        <p:blipFill>
          <a:blip r:embed="rId3">
            <a:duotone>
              <a:schemeClr val="accent5">
                <a:shade val="45000"/>
                <a:satMod val="135000"/>
              </a:schemeClr>
              <a:prstClr val="white"/>
            </a:duotone>
          </a:blip>
          <a:stretch>
            <a:fillRect/>
          </a:stretch>
        </p:blipFill>
        <p:spPr>
          <a:xfrm>
            <a:off x="1256298" y="1738309"/>
            <a:ext cx="2161032" cy="2108689"/>
          </a:xfrm>
          <a:prstGeom prst="rect">
            <a:avLst/>
          </a:prstGeom>
        </p:spPr>
      </p:pic>
      <p:pic>
        <p:nvPicPr>
          <p:cNvPr id="7" name="Picture 6">
            <a:extLst>
              <a:ext uri="{FF2B5EF4-FFF2-40B4-BE49-F238E27FC236}">
                <a16:creationId xmlns:a16="http://schemas.microsoft.com/office/drawing/2014/main" id="{D946E71B-1C4F-4C7E-8770-19F0C197E6A0}"/>
              </a:ext>
            </a:extLst>
          </p:cNvPr>
          <p:cNvPicPr>
            <a:picLocks noChangeAspect="1"/>
          </p:cNvPicPr>
          <p:nvPr/>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flipH="1">
            <a:off x="1282972" y="5405718"/>
            <a:ext cx="344062" cy="950632"/>
          </a:xfrm>
          <a:prstGeom prst="rect">
            <a:avLst/>
          </a:prstGeom>
        </p:spPr>
      </p:pic>
      <p:pic>
        <p:nvPicPr>
          <p:cNvPr id="8" name="Picture 7">
            <a:extLst>
              <a:ext uri="{FF2B5EF4-FFF2-40B4-BE49-F238E27FC236}">
                <a16:creationId xmlns:a16="http://schemas.microsoft.com/office/drawing/2014/main" id="{587ED774-A6F3-4047-9D0D-972592BAA0DA}"/>
              </a:ext>
            </a:extLst>
          </p:cNvPr>
          <p:cNvPicPr>
            <a:picLocks noChangeAspect="1"/>
          </p:cNvPicPr>
          <p:nvPr/>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flipH="1">
            <a:off x="1653868" y="5092790"/>
            <a:ext cx="457320" cy="1263560"/>
          </a:xfrm>
          <a:prstGeom prst="rect">
            <a:avLst/>
          </a:prstGeom>
        </p:spPr>
      </p:pic>
      <p:pic>
        <p:nvPicPr>
          <p:cNvPr id="9" name="Picture 8">
            <a:extLst>
              <a:ext uri="{FF2B5EF4-FFF2-40B4-BE49-F238E27FC236}">
                <a16:creationId xmlns:a16="http://schemas.microsoft.com/office/drawing/2014/main" id="{5741B50F-8C88-4700-95EF-7E06DE8257F8}"/>
              </a:ext>
            </a:extLst>
          </p:cNvPr>
          <p:cNvPicPr>
            <a:picLocks noChangeAspect="1"/>
          </p:cNvPicPr>
          <p:nvPr/>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flipH="1">
            <a:off x="2138022" y="4633734"/>
            <a:ext cx="623466" cy="1722616"/>
          </a:xfrm>
          <a:prstGeom prst="rect">
            <a:avLst/>
          </a:prstGeom>
        </p:spPr>
      </p:pic>
      <p:pic>
        <p:nvPicPr>
          <p:cNvPr id="10" name="Picture 9">
            <a:extLst>
              <a:ext uri="{FF2B5EF4-FFF2-40B4-BE49-F238E27FC236}">
                <a16:creationId xmlns:a16="http://schemas.microsoft.com/office/drawing/2014/main" id="{1FCCD01C-5A53-4AC2-B2FB-F10997F95179}"/>
              </a:ext>
            </a:extLst>
          </p:cNvPr>
          <p:cNvPicPr>
            <a:picLocks noChangeAspect="1"/>
          </p:cNvPicPr>
          <p:nvPr/>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flipH="1">
            <a:off x="2788321" y="4165099"/>
            <a:ext cx="793079" cy="2191251"/>
          </a:xfrm>
          <a:prstGeom prst="rect">
            <a:avLst/>
          </a:prstGeom>
        </p:spPr>
      </p:pic>
      <p:cxnSp>
        <p:nvCxnSpPr>
          <p:cNvPr id="17" name="Straight Arrow Connector 16">
            <a:extLst>
              <a:ext uri="{FF2B5EF4-FFF2-40B4-BE49-F238E27FC236}">
                <a16:creationId xmlns:a16="http://schemas.microsoft.com/office/drawing/2014/main" id="{C5D46975-E5FA-48A7-8C57-48F5319367A5}"/>
              </a:ext>
            </a:extLst>
          </p:cNvPr>
          <p:cNvCxnSpPr>
            <a:cxnSpLocks/>
          </p:cNvCxnSpPr>
          <p:nvPr/>
        </p:nvCxnSpPr>
        <p:spPr>
          <a:xfrm flipV="1">
            <a:off x="1256298" y="3846998"/>
            <a:ext cx="1889238" cy="1558720"/>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595A0533-FB12-461A-BE6E-AD3BF8750BE1}"/>
              </a:ext>
            </a:extLst>
          </p:cNvPr>
          <p:cNvSpPr txBox="1"/>
          <p:nvPr/>
        </p:nvSpPr>
        <p:spPr>
          <a:xfrm>
            <a:off x="9901143" y="6378487"/>
            <a:ext cx="1076513" cy="307777"/>
          </a:xfrm>
          <a:prstGeom prst="rect">
            <a:avLst/>
          </a:prstGeom>
          <a:noFill/>
        </p:spPr>
        <p:txBody>
          <a:bodyPr wrap="none" rtlCol="0">
            <a:spAutoFit/>
          </a:bodyPr>
          <a:lstStyle/>
          <a:p>
            <a:r>
              <a:rPr lang="en-US" sz="1400" dirty="0">
                <a:solidFill>
                  <a:schemeClr val="tx1">
                    <a:lumMod val="50000"/>
                    <a:lumOff val="50000"/>
                  </a:schemeClr>
                </a:solidFill>
              </a:rPr>
              <a:t>Sources: 6-8</a:t>
            </a:r>
          </a:p>
        </p:txBody>
      </p:sp>
    </p:spTree>
    <p:extLst>
      <p:ext uri="{BB962C8B-B14F-4D97-AF65-F5344CB8AC3E}">
        <p14:creationId xmlns:p14="http://schemas.microsoft.com/office/powerpoint/2010/main" val="2306375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3B474-F211-4DC7-B7BF-1F620FF0F7A3}"/>
              </a:ext>
            </a:extLst>
          </p:cNvPr>
          <p:cNvSpPr>
            <a:spLocks noGrp="1"/>
          </p:cNvSpPr>
          <p:nvPr>
            <p:ph type="title"/>
          </p:nvPr>
        </p:nvSpPr>
        <p:spPr/>
        <p:txBody>
          <a:bodyPr/>
          <a:lstStyle/>
          <a:p>
            <a:r>
              <a:rPr lang="en-US" b="1" dirty="0"/>
              <a:t>Precarious Employment &amp; Behavioral Health</a:t>
            </a:r>
          </a:p>
        </p:txBody>
      </p:sp>
      <p:sp>
        <p:nvSpPr>
          <p:cNvPr id="3" name="Content Placeholder 2">
            <a:extLst>
              <a:ext uri="{FF2B5EF4-FFF2-40B4-BE49-F238E27FC236}">
                <a16:creationId xmlns:a16="http://schemas.microsoft.com/office/drawing/2014/main" id="{508E7E00-080A-4021-94AC-95AA2FBCE676}"/>
              </a:ext>
            </a:extLst>
          </p:cNvPr>
          <p:cNvSpPr>
            <a:spLocks noGrp="1"/>
          </p:cNvSpPr>
          <p:nvPr>
            <p:ph idx="1"/>
          </p:nvPr>
        </p:nvSpPr>
        <p:spPr/>
        <p:txBody>
          <a:bodyPr>
            <a:normAutofit fontScale="92500" lnSpcReduction="10000"/>
          </a:bodyPr>
          <a:lstStyle/>
          <a:p>
            <a:pPr marL="0" indent="0">
              <a:buNone/>
            </a:pPr>
            <a:r>
              <a:rPr lang="en-US" b="1" dirty="0"/>
              <a:t>Boone County Work, Mental Health, and Substance Use Study</a:t>
            </a:r>
          </a:p>
          <a:p>
            <a:endParaRPr lang="en-US" dirty="0"/>
          </a:p>
          <a:p>
            <a:r>
              <a:rPr lang="en-US" b="1" dirty="0">
                <a:solidFill>
                  <a:schemeClr val="accent1"/>
                </a:solidFill>
              </a:rPr>
              <a:t>Study goals:</a:t>
            </a:r>
          </a:p>
          <a:p>
            <a:pPr lvl="1"/>
            <a:r>
              <a:rPr lang="en-US" dirty="0"/>
              <a:t>Collect in-depth data about employment &amp; behavioral health</a:t>
            </a:r>
          </a:p>
          <a:p>
            <a:pPr lvl="1"/>
            <a:r>
              <a:rPr lang="en-US" sz="2400" dirty="0">
                <a:ea typeface="Arial" panose="020B0604020202020204" pitchFamily="34" charset="0"/>
              </a:rPr>
              <a:t>E</a:t>
            </a:r>
            <a:r>
              <a:rPr lang="en-US" sz="2400" dirty="0">
                <a:effectLst/>
                <a:ea typeface="Arial" panose="020B0604020202020204" pitchFamily="34" charset="0"/>
              </a:rPr>
              <a:t>xamine the impacts of stressors that stem from employment availability and precarity on behavioral health outcomes</a:t>
            </a:r>
          </a:p>
          <a:p>
            <a:pPr lvl="1"/>
            <a:r>
              <a:rPr lang="en-US" sz="2400" dirty="0">
                <a:effectLst/>
                <a:ea typeface="Arial" panose="020B0604020202020204" pitchFamily="34" charset="0"/>
              </a:rPr>
              <a:t>Explore the immediate employment and health impacts of the COVID-19 pandemic experienced by the county's residents</a:t>
            </a:r>
          </a:p>
          <a:p>
            <a:pPr lvl="1"/>
            <a:endParaRPr lang="en-US" sz="2400" dirty="0"/>
          </a:p>
          <a:p>
            <a:r>
              <a:rPr lang="en-US" b="1" dirty="0">
                <a:solidFill>
                  <a:schemeClr val="accent1"/>
                </a:solidFill>
              </a:rPr>
              <a:t>Data collection: </a:t>
            </a:r>
          </a:p>
          <a:p>
            <a:pPr lvl="1"/>
            <a:r>
              <a:rPr lang="en-US" dirty="0"/>
              <a:t>Conducted 45-min. telephone surveys with residents of Boone County who were 18+, employed within previous 24 months, and speak English or Spanish.</a:t>
            </a:r>
          </a:p>
          <a:p>
            <a:endParaRPr lang="en-US" dirty="0"/>
          </a:p>
        </p:txBody>
      </p:sp>
      <p:sp>
        <p:nvSpPr>
          <p:cNvPr id="4" name="Slide Number Placeholder 3">
            <a:extLst>
              <a:ext uri="{FF2B5EF4-FFF2-40B4-BE49-F238E27FC236}">
                <a16:creationId xmlns:a16="http://schemas.microsoft.com/office/drawing/2014/main" id="{7C775873-CAC1-4EE4-8308-E638B3718D2C}"/>
              </a:ext>
            </a:extLst>
          </p:cNvPr>
          <p:cNvSpPr>
            <a:spLocks noGrp="1"/>
          </p:cNvSpPr>
          <p:nvPr>
            <p:ph type="sldNum" sz="quarter" idx="12"/>
          </p:nvPr>
        </p:nvSpPr>
        <p:spPr/>
        <p:txBody>
          <a:bodyPr/>
          <a:lstStyle/>
          <a:p>
            <a:fld id="{7BF78F8C-4DE1-42F7-A3DB-C4A297ECB10C}" type="slidenum">
              <a:rPr lang="en-US" smtClean="0"/>
              <a:t>6</a:t>
            </a:fld>
            <a:endParaRPr lang="en-US"/>
          </a:p>
        </p:txBody>
      </p:sp>
    </p:spTree>
    <p:extLst>
      <p:ext uri="{BB962C8B-B14F-4D97-AF65-F5344CB8AC3E}">
        <p14:creationId xmlns:p14="http://schemas.microsoft.com/office/powerpoint/2010/main" val="4145152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EAAA4D5-9EE3-4B84-BAC7-8983D5C5E790}"/>
              </a:ext>
            </a:extLst>
          </p:cNvPr>
          <p:cNvSpPr>
            <a:spLocks noGrp="1"/>
          </p:cNvSpPr>
          <p:nvPr>
            <p:ph type="title"/>
          </p:nvPr>
        </p:nvSpPr>
        <p:spPr/>
        <p:txBody>
          <a:bodyPr/>
          <a:lstStyle/>
          <a:p>
            <a:r>
              <a:rPr lang="en-US" b="1" dirty="0"/>
              <a:t>Precarious Employment &amp; Behavioral Health</a:t>
            </a:r>
          </a:p>
        </p:txBody>
      </p:sp>
      <p:sp>
        <p:nvSpPr>
          <p:cNvPr id="7" name="Content Placeholder 6">
            <a:extLst>
              <a:ext uri="{FF2B5EF4-FFF2-40B4-BE49-F238E27FC236}">
                <a16:creationId xmlns:a16="http://schemas.microsoft.com/office/drawing/2014/main" id="{277F6F6F-4F02-4647-873C-F698DA26E440}"/>
              </a:ext>
            </a:extLst>
          </p:cNvPr>
          <p:cNvSpPr>
            <a:spLocks noGrp="1"/>
          </p:cNvSpPr>
          <p:nvPr>
            <p:ph sz="half" idx="2"/>
          </p:nvPr>
        </p:nvSpPr>
        <p:spPr>
          <a:xfrm>
            <a:off x="7845552" y="1825625"/>
            <a:ext cx="3508248" cy="4351338"/>
          </a:xfrm>
        </p:spPr>
        <p:txBody>
          <a:bodyPr>
            <a:normAutofit fontScale="92500"/>
          </a:bodyPr>
          <a:lstStyle/>
          <a:p>
            <a:pPr marL="457200" lvl="1" indent="0" algn="r">
              <a:buNone/>
            </a:pPr>
            <a:r>
              <a:rPr lang="en-US" dirty="0"/>
              <a:t>Mental Health assessed via Mental Health Inventory-5 (MHI-5).</a:t>
            </a:r>
          </a:p>
          <a:p>
            <a:pPr marL="457200" lvl="1" indent="0" algn="r">
              <a:buNone/>
            </a:pPr>
            <a:endParaRPr lang="en-US" dirty="0"/>
          </a:p>
          <a:p>
            <a:pPr marL="457200" lvl="1" indent="0" algn="r">
              <a:buNone/>
            </a:pPr>
            <a:r>
              <a:rPr lang="en-US" dirty="0"/>
              <a:t>MHI-5 scores &gt; 70 are considered “good” mental health; ≤ 70 considered “poor” mental health.</a:t>
            </a:r>
          </a:p>
          <a:p>
            <a:pPr marL="457200" lvl="1" indent="0" algn="r">
              <a:buNone/>
            </a:pPr>
            <a:endParaRPr lang="en-US" dirty="0"/>
          </a:p>
          <a:p>
            <a:pPr marL="457200" lvl="1" indent="0" algn="r">
              <a:buNone/>
            </a:pPr>
            <a:r>
              <a:rPr lang="en-US" dirty="0"/>
              <a:t>Employment precarity calculated using 10-item measure.</a:t>
            </a:r>
          </a:p>
        </p:txBody>
      </p:sp>
      <p:graphicFrame>
        <p:nvGraphicFramePr>
          <p:cNvPr id="8" name="Content Placeholder 7">
            <a:extLst>
              <a:ext uri="{FF2B5EF4-FFF2-40B4-BE49-F238E27FC236}">
                <a16:creationId xmlns:a16="http://schemas.microsoft.com/office/drawing/2014/main" id="{062F3092-8A1E-4051-B5C9-4A873603653F}"/>
              </a:ext>
            </a:extLst>
          </p:cNvPr>
          <p:cNvGraphicFramePr>
            <a:graphicFrameLocks noGrp="1"/>
          </p:cNvGraphicFramePr>
          <p:nvPr>
            <p:ph sz="half" idx="1"/>
            <p:extLst>
              <p:ext uri="{D42A27DB-BD31-4B8C-83A1-F6EECF244321}">
                <p14:modId xmlns:p14="http://schemas.microsoft.com/office/powerpoint/2010/main" val="1166681441"/>
              </p:ext>
            </p:extLst>
          </p:nvPr>
        </p:nvGraphicFramePr>
        <p:xfrm>
          <a:off x="838200" y="1825625"/>
          <a:ext cx="7007352"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9" name="Slide Number Placeholder 8">
            <a:extLst>
              <a:ext uri="{FF2B5EF4-FFF2-40B4-BE49-F238E27FC236}">
                <a16:creationId xmlns:a16="http://schemas.microsoft.com/office/drawing/2014/main" id="{B6961362-361C-49BF-A377-C4F4986702AB}"/>
              </a:ext>
            </a:extLst>
          </p:cNvPr>
          <p:cNvSpPr>
            <a:spLocks noGrp="1"/>
          </p:cNvSpPr>
          <p:nvPr>
            <p:ph type="sldNum" sz="quarter" idx="12"/>
          </p:nvPr>
        </p:nvSpPr>
        <p:spPr/>
        <p:txBody>
          <a:bodyPr/>
          <a:lstStyle/>
          <a:p>
            <a:fld id="{7BF78F8C-4DE1-42F7-A3DB-C4A297ECB10C}" type="slidenum">
              <a:rPr lang="en-US" smtClean="0"/>
              <a:t>7</a:t>
            </a:fld>
            <a:endParaRPr lang="en-US"/>
          </a:p>
        </p:txBody>
      </p:sp>
      <p:sp>
        <p:nvSpPr>
          <p:cNvPr id="6" name="TextBox 5">
            <a:extLst>
              <a:ext uri="{FF2B5EF4-FFF2-40B4-BE49-F238E27FC236}">
                <a16:creationId xmlns:a16="http://schemas.microsoft.com/office/drawing/2014/main" id="{338780A3-A8C0-4568-AABF-F99E18627CAB}"/>
              </a:ext>
            </a:extLst>
          </p:cNvPr>
          <p:cNvSpPr txBox="1"/>
          <p:nvPr/>
        </p:nvSpPr>
        <p:spPr>
          <a:xfrm>
            <a:off x="7970743" y="6413698"/>
            <a:ext cx="3085781" cy="307777"/>
          </a:xfrm>
          <a:prstGeom prst="rect">
            <a:avLst/>
          </a:prstGeom>
          <a:noFill/>
        </p:spPr>
        <p:txBody>
          <a:bodyPr wrap="none" rtlCol="0">
            <a:spAutoFit/>
          </a:bodyPr>
          <a:lstStyle/>
          <a:p>
            <a:r>
              <a:rPr lang="en-US" sz="1400" dirty="0">
                <a:solidFill>
                  <a:schemeClr val="tx1">
                    <a:lumMod val="50000"/>
                    <a:lumOff val="50000"/>
                  </a:schemeClr>
                </a:solidFill>
              </a:rPr>
              <a:t>Data from BCWMHSU Study, 2020-2021</a:t>
            </a:r>
          </a:p>
        </p:txBody>
      </p:sp>
    </p:spTree>
    <p:extLst>
      <p:ext uri="{BB962C8B-B14F-4D97-AF65-F5344CB8AC3E}">
        <p14:creationId xmlns:p14="http://schemas.microsoft.com/office/powerpoint/2010/main" val="1910243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CF7F7-9089-4840-810B-2E6BBE1E2C7B}"/>
              </a:ext>
            </a:extLst>
          </p:cNvPr>
          <p:cNvSpPr>
            <a:spLocks noGrp="1"/>
          </p:cNvSpPr>
          <p:nvPr>
            <p:ph type="title"/>
          </p:nvPr>
        </p:nvSpPr>
        <p:spPr/>
        <p:txBody>
          <a:bodyPr/>
          <a:lstStyle/>
          <a:p>
            <a:r>
              <a:rPr lang="en-US" b="1" dirty="0"/>
              <a:t>Precarious Employment &amp; Substance Use</a:t>
            </a:r>
          </a:p>
        </p:txBody>
      </p:sp>
      <p:sp>
        <p:nvSpPr>
          <p:cNvPr id="3" name="Content Placeholder 2">
            <a:extLst>
              <a:ext uri="{FF2B5EF4-FFF2-40B4-BE49-F238E27FC236}">
                <a16:creationId xmlns:a16="http://schemas.microsoft.com/office/drawing/2014/main" id="{65C22BA4-C48B-4B89-AAD8-8537310E6D8B}"/>
              </a:ext>
            </a:extLst>
          </p:cNvPr>
          <p:cNvSpPr>
            <a:spLocks noGrp="1"/>
          </p:cNvSpPr>
          <p:nvPr>
            <p:ph sz="half" idx="1"/>
          </p:nvPr>
        </p:nvSpPr>
        <p:spPr>
          <a:xfrm>
            <a:off x="838200" y="1825625"/>
            <a:ext cx="3093720" cy="4351338"/>
          </a:xfrm>
        </p:spPr>
        <p:txBody>
          <a:bodyPr/>
          <a:lstStyle/>
          <a:p>
            <a:pPr marL="0" indent="0">
              <a:buNone/>
            </a:pPr>
            <a:r>
              <a:rPr lang="en-US" sz="2400" dirty="0"/>
              <a:t>Alcohol consumption assessed using the Alcohol Use Disorders Identification Test (AUDIT).</a:t>
            </a:r>
          </a:p>
          <a:p>
            <a:pPr marL="0" indent="0">
              <a:buNone/>
            </a:pPr>
            <a:r>
              <a:rPr lang="en-US" sz="2400" dirty="0"/>
              <a:t>Painkiller use assessed using dichotomous item from Alcohol Use Disorder and Associated Disabilities Interview Schedule 5 (AUDADIS-5).</a:t>
            </a:r>
          </a:p>
        </p:txBody>
      </p:sp>
      <p:graphicFrame>
        <p:nvGraphicFramePr>
          <p:cNvPr id="5" name="Chart 4">
            <a:extLst>
              <a:ext uri="{FF2B5EF4-FFF2-40B4-BE49-F238E27FC236}">
                <a16:creationId xmlns:a16="http://schemas.microsoft.com/office/drawing/2014/main" id="{82B2C8D1-8C58-4E65-BDAE-25A9CFA5EFFF}"/>
              </a:ext>
            </a:extLst>
          </p:cNvPr>
          <p:cNvGraphicFramePr>
            <a:graphicFrameLocks/>
          </p:cNvGraphicFramePr>
          <p:nvPr>
            <p:extLst>
              <p:ext uri="{D42A27DB-BD31-4B8C-83A1-F6EECF244321}">
                <p14:modId xmlns:p14="http://schemas.microsoft.com/office/powerpoint/2010/main" val="2636860855"/>
              </p:ext>
            </p:extLst>
          </p:nvPr>
        </p:nvGraphicFramePr>
        <p:xfrm>
          <a:off x="3931921" y="1704905"/>
          <a:ext cx="75438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C9031712-E71C-4DEB-B4D9-A9EC23D2A4E6}"/>
              </a:ext>
            </a:extLst>
          </p:cNvPr>
          <p:cNvGraphicFramePr>
            <a:graphicFrameLocks/>
          </p:cNvGraphicFramePr>
          <p:nvPr>
            <p:extLst>
              <p:ext uri="{D42A27DB-BD31-4B8C-83A1-F6EECF244321}">
                <p14:modId xmlns:p14="http://schemas.microsoft.com/office/powerpoint/2010/main" val="2564373639"/>
              </p:ext>
            </p:extLst>
          </p:nvPr>
        </p:nvGraphicFramePr>
        <p:xfrm>
          <a:off x="5120641" y="4315968"/>
          <a:ext cx="6355080" cy="2176907"/>
        </p:xfrm>
        <a:graphic>
          <a:graphicData uri="http://schemas.openxmlformats.org/drawingml/2006/chart">
            <c:chart xmlns:c="http://schemas.openxmlformats.org/drawingml/2006/chart" xmlns:r="http://schemas.openxmlformats.org/officeDocument/2006/relationships" r:id="rId4"/>
          </a:graphicData>
        </a:graphic>
      </p:graphicFrame>
      <p:sp>
        <p:nvSpPr>
          <p:cNvPr id="8" name="Slide Number Placeholder 7">
            <a:extLst>
              <a:ext uri="{FF2B5EF4-FFF2-40B4-BE49-F238E27FC236}">
                <a16:creationId xmlns:a16="http://schemas.microsoft.com/office/drawing/2014/main" id="{5CF8DEB8-A843-497F-95CF-54D946A292C6}"/>
              </a:ext>
            </a:extLst>
          </p:cNvPr>
          <p:cNvSpPr>
            <a:spLocks noGrp="1"/>
          </p:cNvSpPr>
          <p:nvPr>
            <p:ph type="sldNum" sz="quarter" idx="12"/>
          </p:nvPr>
        </p:nvSpPr>
        <p:spPr/>
        <p:txBody>
          <a:bodyPr/>
          <a:lstStyle/>
          <a:p>
            <a:fld id="{7BF78F8C-4DE1-42F7-A3DB-C4A297ECB10C}" type="slidenum">
              <a:rPr lang="en-US" smtClean="0"/>
              <a:t>8</a:t>
            </a:fld>
            <a:endParaRPr lang="en-US"/>
          </a:p>
        </p:txBody>
      </p:sp>
      <p:sp>
        <p:nvSpPr>
          <p:cNvPr id="7" name="TextBox 6">
            <a:extLst>
              <a:ext uri="{FF2B5EF4-FFF2-40B4-BE49-F238E27FC236}">
                <a16:creationId xmlns:a16="http://schemas.microsoft.com/office/drawing/2014/main" id="{4AECD595-0E06-4877-B8DA-73924442E2D3}"/>
              </a:ext>
            </a:extLst>
          </p:cNvPr>
          <p:cNvSpPr txBox="1"/>
          <p:nvPr/>
        </p:nvSpPr>
        <p:spPr>
          <a:xfrm>
            <a:off x="838200" y="6297683"/>
            <a:ext cx="3085781" cy="307777"/>
          </a:xfrm>
          <a:prstGeom prst="rect">
            <a:avLst/>
          </a:prstGeom>
          <a:noFill/>
        </p:spPr>
        <p:txBody>
          <a:bodyPr wrap="none" rtlCol="0">
            <a:spAutoFit/>
          </a:bodyPr>
          <a:lstStyle/>
          <a:p>
            <a:r>
              <a:rPr lang="en-US" sz="1400" dirty="0">
                <a:solidFill>
                  <a:schemeClr val="tx1">
                    <a:lumMod val="50000"/>
                    <a:lumOff val="50000"/>
                  </a:schemeClr>
                </a:solidFill>
              </a:rPr>
              <a:t>Data from BCWMHSU Study, 2020-2021</a:t>
            </a:r>
          </a:p>
        </p:txBody>
      </p:sp>
    </p:spTree>
    <p:extLst>
      <p:ext uri="{BB962C8B-B14F-4D97-AF65-F5344CB8AC3E}">
        <p14:creationId xmlns:p14="http://schemas.microsoft.com/office/powerpoint/2010/main" val="1051118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9129EC-3235-4824-B0B0-28817F99314A}"/>
              </a:ext>
            </a:extLst>
          </p:cNvPr>
          <p:cNvSpPr>
            <a:spLocks noGrp="1"/>
          </p:cNvSpPr>
          <p:nvPr>
            <p:ph type="title"/>
          </p:nvPr>
        </p:nvSpPr>
        <p:spPr>
          <a:xfrm>
            <a:off x="838200" y="365125"/>
            <a:ext cx="11087100" cy="1325563"/>
          </a:xfrm>
        </p:spPr>
        <p:txBody>
          <a:bodyPr/>
          <a:lstStyle/>
          <a:p>
            <a:r>
              <a:rPr lang="en-US" b="1" dirty="0"/>
              <a:t>Precarious Employment &amp; Occupational Hazards</a:t>
            </a:r>
          </a:p>
        </p:txBody>
      </p:sp>
      <p:sp>
        <p:nvSpPr>
          <p:cNvPr id="7" name="Content Placeholder 6">
            <a:extLst>
              <a:ext uri="{FF2B5EF4-FFF2-40B4-BE49-F238E27FC236}">
                <a16:creationId xmlns:a16="http://schemas.microsoft.com/office/drawing/2014/main" id="{4F816965-73FD-4A23-AC62-EE2948A6D89D}"/>
              </a:ext>
            </a:extLst>
          </p:cNvPr>
          <p:cNvSpPr>
            <a:spLocks noGrp="1"/>
          </p:cNvSpPr>
          <p:nvPr>
            <p:ph idx="1"/>
          </p:nvPr>
        </p:nvSpPr>
        <p:spPr/>
        <p:txBody>
          <a:bodyPr>
            <a:normAutofit lnSpcReduction="10000"/>
          </a:bodyPr>
          <a:lstStyle/>
          <a:p>
            <a:pPr marL="0" indent="0">
              <a:buNone/>
            </a:pPr>
            <a:r>
              <a:rPr lang="en-US" b="1" dirty="0"/>
              <a:t>Greater Lawndale Healthy Work Project</a:t>
            </a:r>
            <a:endParaRPr lang="en-US" dirty="0"/>
          </a:p>
          <a:p>
            <a:pPr marL="0" indent="0">
              <a:buNone/>
            </a:pPr>
            <a:endParaRPr lang="en-US" dirty="0"/>
          </a:p>
          <a:p>
            <a:r>
              <a:rPr lang="en-US" b="1" dirty="0">
                <a:solidFill>
                  <a:schemeClr val="accent1"/>
                </a:solidFill>
              </a:rPr>
              <a:t>Study goals:</a:t>
            </a:r>
          </a:p>
          <a:p>
            <a:pPr lvl="1"/>
            <a:r>
              <a:rPr lang="en-US" dirty="0"/>
              <a:t>Examine relationships between employment precarity and exposure to occupational hazards in two contiguous high socio-economic hardship neighborhoods in Chicago, Illinois.</a:t>
            </a:r>
          </a:p>
          <a:p>
            <a:pPr lvl="1"/>
            <a:endParaRPr lang="en-US" sz="2400" dirty="0"/>
          </a:p>
          <a:p>
            <a:r>
              <a:rPr lang="en-US" b="1" dirty="0">
                <a:solidFill>
                  <a:schemeClr val="accent1"/>
                </a:solidFill>
              </a:rPr>
              <a:t>Data collection: </a:t>
            </a:r>
          </a:p>
          <a:p>
            <a:pPr lvl="1"/>
            <a:r>
              <a:rPr lang="en-US" dirty="0"/>
              <a:t>Conducted in person surveys with residents of Greater Lawndale (two neighborhoods) who were 18+, employed within previous 24 months in precarious work, and spoke English or Spanish.</a:t>
            </a:r>
          </a:p>
          <a:p>
            <a:pPr marL="0" indent="0">
              <a:buNone/>
            </a:pPr>
            <a:endParaRPr lang="en-US" b="1" dirty="0"/>
          </a:p>
        </p:txBody>
      </p:sp>
      <p:sp>
        <p:nvSpPr>
          <p:cNvPr id="5" name="Slide Number Placeholder 4">
            <a:extLst>
              <a:ext uri="{FF2B5EF4-FFF2-40B4-BE49-F238E27FC236}">
                <a16:creationId xmlns:a16="http://schemas.microsoft.com/office/drawing/2014/main" id="{E25469F3-F04D-4605-8FCD-1C381C6B06B6}"/>
              </a:ext>
            </a:extLst>
          </p:cNvPr>
          <p:cNvSpPr>
            <a:spLocks noGrp="1"/>
          </p:cNvSpPr>
          <p:nvPr>
            <p:ph type="sldNum" sz="quarter" idx="12"/>
          </p:nvPr>
        </p:nvSpPr>
        <p:spPr/>
        <p:txBody>
          <a:bodyPr/>
          <a:lstStyle/>
          <a:p>
            <a:fld id="{7BF78F8C-4DE1-42F7-A3DB-C4A297ECB10C}" type="slidenum">
              <a:rPr lang="en-US" smtClean="0"/>
              <a:t>9</a:t>
            </a:fld>
            <a:endParaRPr lang="en-US"/>
          </a:p>
        </p:txBody>
      </p:sp>
    </p:spTree>
    <p:extLst>
      <p:ext uri="{BB962C8B-B14F-4D97-AF65-F5344CB8AC3E}">
        <p14:creationId xmlns:p14="http://schemas.microsoft.com/office/powerpoint/2010/main" val="1320097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TotalTime>
  <Words>1395</Words>
  <Application>Microsoft Office PowerPoint</Application>
  <PresentationFormat>Widescreen</PresentationFormat>
  <Paragraphs>143</Paragraphs>
  <Slides>13</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Lato</vt:lpstr>
      <vt:lpstr>Office Theme</vt:lpstr>
      <vt:lpstr>Employment Precarity as a Risk Factor for Adverse Behavioral Health Outcomes</vt:lpstr>
      <vt:lpstr>Career Background</vt:lpstr>
      <vt:lpstr>Precarious Employment</vt:lpstr>
      <vt:lpstr>Precarious Employment</vt:lpstr>
      <vt:lpstr>Precarious Employment &amp; Mental Health</vt:lpstr>
      <vt:lpstr>Precarious Employment &amp; Behavioral Health</vt:lpstr>
      <vt:lpstr>Precarious Employment &amp; Behavioral Health</vt:lpstr>
      <vt:lpstr>Precarious Employment &amp; Substance Use</vt:lpstr>
      <vt:lpstr>Precarious Employment &amp; Occupational Hazards</vt:lpstr>
      <vt:lpstr>Precarious Employment &amp; Occupational Hazards</vt:lpstr>
      <vt:lpstr>Key Takeaways</vt:lpstr>
      <vt:lpstr>Funding for Research Works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Employment Precarity as a Risk Factor for Adverse Behavioral Health Outcomes</dc:title>
  <dc:creator>Tessa Bonney</dc:creator>
  <cp:lastModifiedBy>Bonney, Tessa Harris</cp:lastModifiedBy>
  <cp:revision>25</cp:revision>
  <dcterms:created xsi:type="dcterms:W3CDTF">2021-12-02T16:21:14Z</dcterms:created>
  <dcterms:modified xsi:type="dcterms:W3CDTF">2021-12-09T15:05:57Z</dcterms:modified>
</cp:coreProperties>
</file>